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9144000"/>
  <p:embeddedFontLst>
    <p:embeddedFont>
      <p:font typeface="Josefin Sans"/>
      <p:regular r:id="rId39"/>
      <p:bold r:id="rId40"/>
      <p:italic r:id="rId41"/>
      <p:boldItalic r:id="rId42"/>
    </p:embeddedFont>
    <p:embeddedFont>
      <p:font typeface="Work Sans"/>
      <p:regular r:id="rId43"/>
      <p:bold r:id="rId44"/>
      <p:italic r:id="rId45"/>
      <p:boldItalic r:id="rId46"/>
    </p:embeddedFont>
    <p:embeddedFont>
      <p:font typeface="Josefin Sa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bold.fntdata"/><Relationship Id="rId42" Type="http://schemas.openxmlformats.org/officeDocument/2006/relationships/font" Target="fonts/JosefinSans-boldItalic.fntdata"/><Relationship Id="rId41" Type="http://schemas.openxmlformats.org/officeDocument/2006/relationships/font" Target="fonts/JosefinSans-italic.fntdata"/><Relationship Id="rId44" Type="http://schemas.openxmlformats.org/officeDocument/2006/relationships/font" Target="fonts/WorkSans-bold.fntdata"/><Relationship Id="rId43" Type="http://schemas.openxmlformats.org/officeDocument/2006/relationships/font" Target="fonts/WorkSans-regular.fntdata"/><Relationship Id="rId46" Type="http://schemas.openxmlformats.org/officeDocument/2006/relationships/font" Target="fonts/WorkSans-boldItalic.fntdata"/><Relationship Id="rId45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JosefinSansSemiBold-bold.fntdata"/><Relationship Id="rId47" Type="http://schemas.openxmlformats.org/officeDocument/2006/relationships/font" Target="fonts/JosefinSansSemiBold-regular.fntdata"/><Relationship Id="rId49" Type="http://schemas.openxmlformats.org/officeDocument/2006/relationships/font" Target="fonts/JosefinSa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JosefinSans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JosefinSans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pn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.png"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8.jpg"/><Relationship Id="rId5" Type="http://schemas.openxmlformats.org/officeDocument/2006/relationships/image" Target="../media/image42.jpg"/><Relationship Id="rId6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image" Target="../media/image8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6.jpg"/><Relationship Id="rId8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Relationship Id="rId4" Type="http://schemas.openxmlformats.org/officeDocument/2006/relationships/image" Target="../media/image8.png"/><Relationship Id="rId5" Type="http://schemas.openxmlformats.org/officeDocument/2006/relationships/image" Target="../media/image43.png"/><Relationship Id="rId6" Type="http://schemas.openxmlformats.org/officeDocument/2006/relationships/image" Target="../media/image55.png"/><Relationship Id="rId7" Type="http://schemas.openxmlformats.org/officeDocument/2006/relationships/image" Target="../media/image47.jpg"/><Relationship Id="rId8" Type="http://schemas.openxmlformats.org/officeDocument/2006/relationships/image" Target="../media/image5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59.png"/><Relationship Id="rId8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59.png"/><Relationship Id="rId8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39.jpg"/><Relationship Id="rId5" Type="http://schemas.openxmlformats.org/officeDocument/2006/relationships/image" Target="../media/image8.png"/><Relationship Id="rId6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jpg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717168" y="2401270"/>
            <a:ext cx="1075764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Josefin Sans"/>
              <a:buNone/>
            </a:pPr>
            <a:r>
              <a:rPr b="1" i="0" lang="es-CO" sz="3600" u="none" cap="none" strike="noStrik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Plan Nacional Integral de Bienestar al Aprendiz y Atención al Egresado (PNIBA) 2021</a:t>
            </a:r>
            <a:endParaRPr b="0" i="0" sz="36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717168" y="3708211"/>
            <a:ext cx="10757647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667" u="none" cap="none" strike="noStrike">
                <a:solidFill>
                  <a:srgbClr val="FA4C0E"/>
                </a:solidFill>
                <a:latin typeface="Josefin Sans"/>
                <a:ea typeface="Josefin Sans"/>
                <a:cs typeface="Josefin Sans"/>
                <a:sym typeface="Josefin Sans"/>
              </a:rPr>
              <a:t>Centro de Electricidad Electrónica y Telecomunicaciones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25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02" name="Google Shape;402;p25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3" name="Google Shape;403;p25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4" name="Google Shape;404;p25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5" name="Google Shape;405;p25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6" name="Google Shape;406;p25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7" name="Google Shape;407;p25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8" name="Google Shape;408;p25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9" name="Google Shape;409;p25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0" name="Google Shape;410;p25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1" name="Google Shape;411;p25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12" name="Google Shape;412;p25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/>
          </a:p>
        </p:txBody>
      </p:sp>
      <p:sp>
        <p:nvSpPr>
          <p:cNvPr id="414" name="Google Shape;414;p25"/>
          <p:cNvSpPr/>
          <p:nvPr/>
        </p:nvSpPr>
        <p:spPr>
          <a:xfrm>
            <a:off x="5271114" y="3346687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OE1- Fomento de la actividad física, el deporte y la recreación </a:t>
            </a:r>
            <a:endParaRPr/>
          </a:p>
        </p:txBody>
      </p:sp>
      <p:pic>
        <p:nvPicPr>
          <p:cNvPr id="415" name="Google Shape;4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5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6"/>
          <p:cNvGrpSpPr/>
          <p:nvPr/>
        </p:nvGrpSpPr>
        <p:grpSpPr>
          <a:xfrm>
            <a:off x="211725" y="382221"/>
            <a:ext cx="266743" cy="528011"/>
            <a:chOff x="141693" y="266421"/>
            <a:chExt cx="287374" cy="396008"/>
          </a:xfrm>
        </p:grpSpPr>
        <p:cxnSp>
          <p:nvCxnSpPr>
            <p:cNvPr id="422" name="Google Shape;422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3" name="Google Shape;423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4" name="Google Shape;424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5" name="Google Shape;425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6" name="Google Shape;426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7" name="Google Shape;427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8" name="Google Shape;428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9" name="Google Shape;429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0" name="Google Shape;430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1" name="Google Shape;431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32" name="Google Shape;432;p26"/>
          <p:cNvSpPr txBox="1"/>
          <p:nvPr/>
        </p:nvSpPr>
        <p:spPr>
          <a:xfrm>
            <a:off x="5045035" y="2396296"/>
            <a:ext cx="70834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Competencias en diferentes deportes (Intercentros)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5108536" y="3688503"/>
            <a:ext cx="6714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Espacio de Actividad física durante la formación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4291254" y="2206238"/>
            <a:ext cx="9891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C4B0C"/>
              </a:buClr>
              <a:buSzPts val="4000"/>
              <a:buFont typeface="Josefin Sans"/>
              <a:buNone/>
            </a:pPr>
            <a:r>
              <a:rPr b="1" lang="es-CO" sz="4000">
                <a:solidFill>
                  <a:srgbClr val="FC4B0C"/>
                </a:solidFill>
                <a:latin typeface="Josefin Sans"/>
                <a:ea typeface="Josefin Sans"/>
                <a:cs typeface="Josefin Sans"/>
                <a:sym typeface="Josefin Sans"/>
              </a:rPr>
              <a:t>01.</a:t>
            </a:r>
            <a:endParaRPr/>
          </a:p>
        </p:txBody>
      </p:sp>
      <p:sp>
        <p:nvSpPr>
          <p:cNvPr id="435" name="Google Shape;435;p26"/>
          <p:cNvSpPr txBox="1"/>
          <p:nvPr/>
        </p:nvSpPr>
        <p:spPr>
          <a:xfrm>
            <a:off x="4291254" y="3482213"/>
            <a:ext cx="9891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C4B0C"/>
              </a:buClr>
              <a:buSzPts val="4000"/>
              <a:buFont typeface="Josefin Sans"/>
              <a:buNone/>
            </a:pPr>
            <a:r>
              <a:rPr b="1" lang="es-CO" sz="4000">
                <a:solidFill>
                  <a:srgbClr val="FC4B0C"/>
                </a:solidFill>
                <a:latin typeface="Josefin Sans"/>
                <a:ea typeface="Josefin Sans"/>
                <a:cs typeface="Josefin Sans"/>
                <a:sym typeface="Josefin Sans"/>
              </a:rPr>
              <a:t>02.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927396" y="2483531"/>
            <a:ext cx="25818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Mantener hábitos de vida saludable, disciplina y sana convivencia.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6"/>
          <p:cNvSpPr/>
          <p:nvPr/>
        </p:nvSpPr>
        <p:spPr>
          <a:xfrm>
            <a:off x="3628914" y="1778598"/>
            <a:ext cx="662340" cy="300462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arración con relleno sólido" id="438" name="Google Shape;4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36" y="4773991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6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440" name="Google Shape;440;p26"/>
          <p:cNvSpPr/>
          <p:nvPr/>
        </p:nvSpPr>
        <p:spPr>
          <a:xfrm>
            <a:off x="584281" y="231722"/>
            <a:ext cx="6039804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lang="es-CO" sz="28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Diapositiva explicativa 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2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47" name="Google Shape;447;p2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8" name="Google Shape;448;p2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9" name="Google Shape;449;p2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0" name="Google Shape;450;p2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1" name="Google Shape;451;p2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2" name="Google Shape;452;p2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3" name="Google Shape;453;p2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4" name="Google Shape;454;p2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5" name="Google Shape;455;p2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6" name="Google Shape;456;p2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57" name="Google Shape;457;p27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/>
          </a:p>
        </p:txBody>
      </p:sp>
      <p:sp>
        <p:nvSpPr>
          <p:cNvPr id="459" name="Google Shape;459;p27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OE1 – Expresión cultural y artística </a:t>
            </a:r>
            <a:endParaRPr/>
          </a:p>
        </p:txBody>
      </p:sp>
      <p:pic>
        <p:nvPicPr>
          <p:cNvPr id="460" name="Google Shape;4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8"/>
          <p:cNvSpPr/>
          <p:nvPr/>
        </p:nvSpPr>
        <p:spPr>
          <a:xfrm>
            <a:off x="982444" y="2690645"/>
            <a:ext cx="2798400" cy="3756838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8"/>
          <p:cNvSpPr/>
          <p:nvPr/>
        </p:nvSpPr>
        <p:spPr>
          <a:xfrm>
            <a:off x="2269065" y="3373048"/>
            <a:ext cx="406400" cy="406400"/>
          </a:xfrm>
          <a:prstGeom prst="ellipse">
            <a:avLst/>
          </a:prstGeom>
          <a:solidFill>
            <a:srgbClr val="FA69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8"/>
          <p:cNvSpPr/>
          <p:nvPr/>
        </p:nvSpPr>
        <p:spPr>
          <a:xfrm>
            <a:off x="7945088" y="2690644"/>
            <a:ext cx="2798400" cy="375683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8"/>
          <p:cNvSpPr/>
          <p:nvPr/>
        </p:nvSpPr>
        <p:spPr>
          <a:xfrm>
            <a:off x="4463766" y="2690645"/>
            <a:ext cx="2798400" cy="3756838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2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71" name="Google Shape;471;p2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2" name="Google Shape;472;p2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3" name="Google Shape;473;p2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4" name="Google Shape;474;p2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5" name="Google Shape;475;p2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6" name="Google Shape;476;p2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7" name="Google Shape;477;p2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8" name="Google Shape;478;p2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9" name="Google Shape;479;p2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0" name="Google Shape;480;p2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81" name="Google Shape;481;p28"/>
          <p:cNvSpPr/>
          <p:nvPr/>
        </p:nvSpPr>
        <p:spPr>
          <a:xfrm>
            <a:off x="662538" y="1128045"/>
            <a:ext cx="81004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Fomenta la expresión artística y cultural de los aprendices, partiendo del reconocimiento de la diversidad de la comunidad SENA y fortaleciendo las tradiciones culturales.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8"/>
          <p:cNvSpPr/>
          <p:nvPr/>
        </p:nvSpPr>
        <p:spPr>
          <a:xfrm>
            <a:off x="1085055" y="4941948"/>
            <a:ext cx="259317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espacios artísticos a través de diferentes formatos musicales        (salsa; rock, stomp) con el fin de promover espacios incluyentes en todas  las esferas del individuo.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8"/>
          <p:cNvSpPr txBox="1"/>
          <p:nvPr/>
        </p:nvSpPr>
        <p:spPr>
          <a:xfrm>
            <a:off x="662537" y="410517"/>
            <a:ext cx="9748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Expresión cultural y artística</a:t>
            </a:r>
            <a:endParaRPr/>
          </a:p>
        </p:txBody>
      </p:sp>
      <p:sp>
        <p:nvSpPr>
          <p:cNvPr id="484" name="Google Shape;484;p28"/>
          <p:cNvSpPr/>
          <p:nvPr/>
        </p:nvSpPr>
        <p:spPr>
          <a:xfrm>
            <a:off x="9099591" y="3445932"/>
            <a:ext cx="511265" cy="511265"/>
          </a:xfrm>
          <a:prstGeom prst="ellipse">
            <a:avLst/>
          </a:prstGeom>
          <a:solidFill>
            <a:srgbClr val="FA69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8"/>
          <p:cNvSpPr/>
          <p:nvPr/>
        </p:nvSpPr>
        <p:spPr>
          <a:xfrm>
            <a:off x="5640650" y="3713308"/>
            <a:ext cx="455353" cy="455353"/>
          </a:xfrm>
          <a:prstGeom prst="ellipse">
            <a:avLst/>
          </a:prstGeom>
          <a:solidFill>
            <a:srgbClr val="FA69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1268" y="3429000"/>
            <a:ext cx="994633" cy="99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4104" y="3445932"/>
            <a:ext cx="977701" cy="9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4614" y="3445932"/>
            <a:ext cx="977701" cy="97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490" name="Google Shape;490;p28"/>
          <p:cNvSpPr/>
          <p:nvPr/>
        </p:nvSpPr>
        <p:spPr>
          <a:xfrm>
            <a:off x="4566377" y="4970584"/>
            <a:ext cx="259317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espacios artísticos donde se promueva la expresión oral y corporal, manejo de publico, improvisación, técnicas actorales etc.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8"/>
          <p:cNvSpPr/>
          <p:nvPr/>
        </p:nvSpPr>
        <p:spPr>
          <a:xfrm>
            <a:off x="8071995" y="4932483"/>
            <a:ext cx="259317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Impulsar espacios artísticos donde se propenda por generar Conciencia corporal, Manejo del espacio, Técnicas de danza, Expresión corporal en los Aprendices.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8"/>
          <p:cNvSpPr/>
          <p:nvPr/>
        </p:nvSpPr>
        <p:spPr>
          <a:xfrm>
            <a:off x="1947089" y="2699251"/>
            <a:ext cx="18304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MÚSICA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8"/>
          <p:cNvSpPr/>
          <p:nvPr/>
        </p:nvSpPr>
        <p:spPr>
          <a:xfrm>
            <a:off x="5446579" y="2679831"/>
            <a:ext cx="18304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TEATRO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8"/>
          <p:cNvSpPr/>
          <p:nvPr/>
        </p:nvSpPr>
        <p:spPr>
          <a:xfrm>
            <a:off x="9019375" y="2690645"/>
            <a:ext cx="18304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DANZA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29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500" name="Google Shape;500;p29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1" name="Google Shape;501;p29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2" name="Google Shape;502;p29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3" name="Google Shape;503;p29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4" name="Google Shape;504;p29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5" name="Google Shape;505;p29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6" name="Google Shape;506;p29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7" name="Google Shape;507;p29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8" name="Google Shape;508;p29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9" name="Google Shape;509;p29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10" name="Google Shape;510;p29"/>
          <p:cNvSpPr/>
          <p:nvPr/>
        </p:nvSpPr>
        <p:spPr>
          <a:xfrm>
            <a:off x="9992211" y="3209859"/>
            <a:ext cx="259527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Taller de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actuación</a:t>
            </a:r>
            <a:endParaRPr sz="3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9"/>
          <p:cNvSpPr txBox="1"/>
          <p:nvPr/>
        </p:nvSpPr>
        <p:spPr>
          <a:xfrm>
            <a:off x="662537" y="410517"/>
            <a:ext cx="9748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OE1 – Expresión cultural y artística </a:t>
            </a:r>
            <a:endParaRPr/>
          </a:p>
        </p:txBody>
      </p:sp>
      <p:sp>
        <p:nvSpPr>
          <p:cNvPr id="512" name="Google Shape;512;p29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513" name="Google Shape;5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069" y="1757375"/>
            <a:ext cx="4343790" cy="434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2721" y="1810383"/>
            <a:ext cx="3411883" cy="423928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9"/>
          <p:cNvSpPr/>
          <p:nvPr/>
        </p:nvSpPr>
        <p:spPr>
          <a:xfrm>
            <a:off x="662537" y="1537252"/>
            <a:ext cx="4770854" cy="478403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9"/>
          <p:cNvSpPr/>
          <p:nvPr/>
        </p:nvSpPr>
        <p:spPr>
          <a:xfrm>
            <a:off x="5646923" y="1532088"/>
            <a:ext cx="4053668" cy="478403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0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522" name="Google Shape;522;p3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3" name="Google Shape;523;p3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4" name="Google Shape;524;p3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5" name="Google Shape;525;p3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6" name="Google Shape;526;p3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7" name="Google Shape;527;p3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8" name="Google Shape;528;p3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9" name="Google Shape;529;p3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0" name="Google Shape;530;p3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1" name="Google Shape;531;p3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32" name="Google Shape;532;p30"/>
          <p:cNvSpPr/>
          <p:nvPr/>
        </p:nvSpPr>
        <p:spPr>
          <a:xfrm>
            <a:off x="4641476" y="2054827"/>
            <a:ext cx="36941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Taller de actuación</a:t>
            </a:r>
            <a:endParaRPr sz="3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0"/>
          <p:cNvSpPr txBox="1"/>
          <p:nvPr/>
        </p:nvSpPr>
        <p:spPr>
          <a:xfrm>
            <a:off x="662537" y="410517"/>
            <a:ext cx="9748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OE1 – Expresión cultural y artística </a:t>
            </a:r>
            <a:endParaRPr/>
          </a:p>
        </p:txBody>
      </p:sp>
      <p:sp>
        <p:nvSpPr>
          <p:cNvPr id="534" name="Google Shape;534;p30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535" name="Google Shape;535;p30"/>
          <p:cNvPicPr preferRelativeResize="0"/>
          <p:nvPr/>
        </p:nvPicPr>
        <p:blipFill rotWithShape="1">
          <a:blip r:embed="rId3">
            <a:alphaModFix/>
          </a:blip>
          <a:srcRect b="16815" l="0" r="0" t="26420"/>
          <a:stretch/>
        </p:blipFill>
        <p:spPr>
          <a:xfrm>
            <a:off x="875147" y="3245236"/>
            <a:ext cx="4780502" cy="297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8481" y="3386149"/>
            <a:ext cx="4564740" cy="269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0"/>
          <p:cNvSpPr/>
          <p:nvPr/>
        </p:nvSpPr>
        <p:spPr>
          <a:xfrm>
            <a:off x="417445" y="2954888"/>
            <a:ext cx="5625304" cy="349259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0"/>
          <p:cNvSpPr/>
          <p:nvPr/>
        </p:nvSpPr>
        <p:spPr>
          <a:xfrm>
            <a:off x="6303881" y="2954888"/>
            <a:ext cx="5625304" cy="349259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544" name="Google Shape;544;p3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5" name="Google Shape;545;p3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6" name="Google Shape;546;p3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7" name="Google Shape;547;p3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8" name="Google Shape;548;p3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9" name="Google Shape;549;p3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0" name="Google Shape;550;p3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1" name="Google Shape;551;p3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2" name="Google Shape;552;p3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3" name="Google Shape;553;p3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54" name="Google Shape;554;p31"/>
          <p:cNvSpPr/>
          <p:nvPr/>
        </p:nvSpPr>
        <p:spPr>
          <a:xfrm>
            <a:off x="9266484" y="3563998"/>
            <a:ext cx="29255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de música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1"/>
          <p:cNvSpPr txBox="1"/>
          <p:nvPr/>
        </p:nvSpPr>
        <p:spPr>
          <a:xfrm>
            <a:off x="662537" y="410517"/>
            <a:ext cx="9748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OE1 – Expresión cultural y artística </a:t>
            </a:r>
            <a:endParaRPr/>
          </a:p>
        </p:txBody>
      </p:sp>
      <p:sp>
        <p:nvSpPr>
          <p:cNvPr id="556" name="Google Shape;556;p3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517" y="1963733"/>
            <a:ext cx="7778234" cy="412985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1"/>
          <p:cNvSpPr/>
          <p:nvPr/>
        </p:nvSpPr>
        <p:spPr>
          <a:xfrm>
            <a:off x="815009" y="1630020"/>
            <a:ext cx="8395251" cy="479728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32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564" name="Google Shape;564;p32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5" name="Google Shape;565;p32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6" name="Google Shape;566;p32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7" name="Google Shape;567;p32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8" name="Google Shape;568;p32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9" name="Google Shape;569;p32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0" name="Google Shape;570;p32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1" name="Google Shape;571;p32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2" name="Google Shape;572;p32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3" name="Google Shape;573;p32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74" name="Google Shape;574;p32"/>
          <p:cNvSpPr/>
          <p:nvPr/>
        </p:nvSpPr>
        <p:spPr>
          <a:xfrm>
            <a:off x="9297792" y="3490223"/>
            <a:ext cx="28459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de música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2"/>
          <p:cNvSpPr txBox="1"/>
          <p:nvPr/>
        </p:nvSpPr>
        <p:spPr>
          <a:xfrm>
            <a:off x="662537" y="410517"/>
            <a:ext cx="9748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OE1 – Expresión cultural y artística </a:t>
            </a:r>
            <a:endParaRPr/>
          </a:p>
        </p:txBody>
      </p:sp>
      <p:sp>
        <p:nvSpPr>
          <p:cNvPr id="576" name="Google Shape;576;p32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181" y="1884883"/>
            <a:ext cx="7914837" cy="434584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2"/>
          <p:cNvSpPr/>
          <p:nvPr/>
        </p:nvSpPr>
        <p:spPr>
          <a:xfrm>
            <a:off x="843407" y="1650197"/>
            <a:ext cx="8395251" cy="479728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3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584" name="Google Shape;584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5" name="Google Shape;585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6" name="Google Shape;586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7" name="Google Shape;587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8" name="Google Shape;588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9" name="Google Shape;589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0" name="Google Shape;590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1" name="Google Shape;591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2" name="Google Shape;592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3" name="Google Shape;593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94" name="Google Shape;594;p33"/>
          <p:cNvSpPr/>
          <p:nvPr/>
        </p:nvSpPr>
        <p:spPr>
          <a:xfrm>
            <a:off x="999302" y="1347298"/>
            <a:ext cx="87529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de multidisciplinar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3"/>
          <p:cNvSpPr txBox="1"/>
          <p:nvPr/>
        </p:nvSpPr>
        <p:spPr>
          <a:xfrm>
            <a:off x="662537" y="410517"/>
            <a:ext cx="9748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OE1 – Expresión cultural y artística </a:t>
            </a:r>
            <a:endParaRPr/>
          </a:p>
        </p:txBody>
      </p:sp>
      <p:sp>
        <p:nvSpPr>
          <p:cNvPr id="596" name="Google Shape;596;p33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597" name="Google Shape;5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0640" y="2234795"/>
            <a:ext cx="8740168" cy="4101848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3"/>
          <p:cNvSpPr/>
          <p:nvPr/>
        </p:nvSpPr>
        <p:spPr>
          <a:xfrm>
            <a:off x="1339046" y="1986625"/>
            <a:ext cx="9342206" cy="459818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04" name="Google Shape;604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5" name="Google Shape;605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6" name="Google Shape;606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7" name="Google Shape;607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8" name="Google Shape;608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9" name="Google Shape;609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0" name="Google Shape;610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1" name="Google Shape;611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2" name="Google Shape;612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3" name="Google Shape;613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14" name="Google Shape;614;p34"/>
          <p:cNvSpPr txBox="1"/>
          <p:nvPr/>
        </p:nvSpPr>
        <p:spPr>
          <a:xfrm>
            <a:off x="662537" y="410517"/>
            <a:ext cx="9748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OE1 – Expresión cultural y artística </a:t>
            </a:r>
            <a:endParaRPr/>
          </a:p>
        </p:txBody>
      </p:sp>
      <p:sp>
        <p:nvSpPr>
          <p:cNvPr id="615" name="Google Shape;615;p3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616" name="Google Shape;6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746" y="2582671"/>
            <a:ext cx="2536188" cy="251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4"/>
          <p:cNvPicPr preferRelativeResize="0"/>
          <p:nvPr/>
        </p:nvPicPr>
        <p:blipFill rotWithShape="1">
          <a:blip r:embed="rId4">
            <a:alphaModFix/>
          </a:blip>
          <a:srcRect b="0" l="18617" r="19794" t="0"/>
          <a:stretch/>
        </p:blipFill>
        <p:spPr>
          <a:xfrm>
            <a:off x="5831934" y="2590022"/>
            <a:ext cx="2712233" cy="247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482" y="2577711"/>
            <a:ext cx="2475584" cy="249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/>
          <p:cNvPicPr preferRelativeResize="0"/>
          <p:nvPr/>
        </p:nvPicPr>
        <p:blipFill rotWithShape="1">
          <a:blip r:embed="rId6">
            <a:alphaModFix/>
          </a:blip>
          <a:srcRect b="0" l="14310" r="10873" t="0"/>
          <a:stretch/>
        </p:blipFill>
        <p:spPr>
          <a:xfrm>
            <a:off x="8629518" y="2576374"/>
            <a:ext cx="3299667" cy="247371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4"/>
          <p:cNvSpPr/>
          <p:nvPr/>
        </p:nvSpPr>
        <p:spPr>
          <a:xfrm>
            <a:off x="735569" y="5132350"/>
            <a:ext cx="2319410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2000"/>
              <a:buFont typeface="Calibri"/>
              <a:buNone/>
            </a:pPr>
            <a:r>
              <a:rPr b="1" lang="es-CO" sz="20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Yudy Antonia Muñoz </a:t>
            </a:r>
            <a:r>
              <a:rPr b="1" lang="es-CO" sz="12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 Instructora de Danza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200"/>
              <a:buFont typeface="Calibri"/>
              <a:buNone/>
            </a:pPr>
            <a:r>
              <a:rPr b="1" lang="es-CO" sz="12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yamunoz039@misena.edu.co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4"/>
          <p:cNvSpPr/>
          <p:nvPr/>
        </p:nvSpPr>
        <p:spPr>
          <a:xfrm>
            <a:off x="3157573" y="5133160"/>
            <a:ext cx="2858054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2000"/>
              <a:buFont typeface="Calibri"/>
              <a:buNone/>
            </a:pPr>
            <a:r>
              <a:rPr b="1" lang="es-CO" sz="20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Ximena Argotti Pavi </a:t>
            </a:r>
            <a:endParaRPr b="1" sz="1050">
              <a:solidFill>
                <a:srgbClr val="201F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200"/>
              <a:buFont typeface="Calibri"/>
              <a:buNone/>
            </a:pPr>
            <a:r>
              <a:rPr b="1" lang="es-CO" sz="12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Instructora de Teatro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200"/>
              <a:buFont typeface="Calibri"/>
              <a:buNone/>
            </a:pPr>
            <a:r>
              <a:rPr b="1" lang="es-CO" sz="12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xargotty@misena.edu.co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4"/>
          <p:cNvSpPr/>
          <p:nvPr/>
        </p:nvSpPr>
        <p:spPr>
          <a:xfrm>
            <a:off x="5701916" y="5154674"/>
            <a:ext cx="2972269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2000"/>
              <a:buFont typeface="Calibri"/>
              <a:buNone/>
            </a:pPr>
            <a:r>
              <a:rPr b="1" lang="es-CO" sz="20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Luis Carlos Cárdenas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200"/>
              <a:buFont typeface="Calibri"/>
              <a:buNone/>
            </a:pPr>
            <a:r>
              <a:rPr b="1" lang="es-CO" sz="12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Instructor de Música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200"/>
              <a:buFont typeface="Calibri"/>
              <a:buNone/>
            </a:pPr>
            <a:r>
              <a:rPr b="1" lang="es-CO" sz="12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lccardenas86@misena.edu.co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4"/>
          <p:cNvSpPr/>
          <p:nvPr/>
        </p:nvSpPr>
        <p:spPr>
          <a:xfrm>
            <a:off x="8509255" y="5127512"/>
            <a:ext cx="347293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2000"/>
              <a:buFont typeface="Calibri"/>
              <a:buNone/>
            </a:pPr>
            <a:r>
              <a:rPr b="1" lang="es-CO" sz="20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Rodrigo Iván Ramos Acosta</a:t>
            </a:r>
            <a:r>
              <a:rPr b="1" lang="es-CO" sz="12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CO" sz="98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200"/>
              <a:buFont typeface="Calibri"/>
              <a:buNone/>
            </a:pPr>
            <a:r>
              <a:rPr b="1" lang="es-CO" sz="12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Instructor de Música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200"/>
              <a:buFont typeface="Calibri"/>
              <a:buNone/>
            </a:pPr>
            <a:r>
              <a:rPr b="1" lang="es-CO" sz="1200">
                <a:solidFill>
                  <a:srgbClr val="201F1E"/>
                </a:solidFill>
                <a:latin typeface="Calibri"/>
                <a:ea typeface="Calibri"/>
                <a:cs typeface="Calibri"/>
                <a:sym typeface="Calibri"/>
              </a:rPr>
              <a:t>rramos@sena.edu.co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4"/>
          <p:cNvSpPr/>
          <p:nvPr/>
        </p:nvSpPr>
        <p:spPr>
          <a:xfrm>
            <a:off x="657482" y="5063715"/>
            <a:ext cx="2475584" cy="97798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4"/>
          <p:cNvSpPr/>
          <p:nvPr/>
        </p:nvSpPr>
        <p:spPr>
          <a:xfrm>
            <a:off x="3305737" y="5076967"/>
            <a:ext cx="2488403" cy="97798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4"/>
          <p:cNvSpPr/>
          <p:nvPr/>
        </p:nvSpPr>
        <p:spPr>
          <a:xfrm>
            <a:off x="5980663" y="5078262"/>
            <a:ext cx="2440619" cy="97798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4"/>
          <p:cNvSpPr/>
          <p:nvPr/>
        </p:nvSpPr>
        <p:spPr>
          <a:xfrm>
            <a:off x="8642769" y="5063714"/>
            <a:ext cx="3286415" cy="97798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245263" y="846575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33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CONTENIDO</a:t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1374964" y="1590933"/>
            <a:ext cx="1698928" cy="60959"/>
          </a:xfrm>
          <a:prstGeom prst="rect">
            <a:avLst/>
          </a:prstGeom>
          <a:solidFill>
            <a:srgbClr val="F558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67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TABLA DE</a:t>
            </a:r>
            <a:endParaRPr/>
          </a:p>
        </p:txBody>
      </p:sp>
      <p:cxnSp>
        <p:nvCxnSpPr>
          <p:cNvPr id="104" name="Google Shape;104;p17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05" name="Google Shape;105;p1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06" name="Google Shape;106;p1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07" name="Google Shape;107;p1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08" name="Google Shape;108;p1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09" name="Google Shape;109;p1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0" name="Google Shape;110;p1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1" name="Google Shape;111;p1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2" name="Google Shape;112;p1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3" name="Google Shape;113;p1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4" name="Google Shape;114;p1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5" name="Google Shape;115;p1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2958203" y="2641741"/>
            <a:ext cx="2607710" cy="38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b="0" sz="1867" u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Resolución 1-0399/2021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2958203" y="3755048"/>
            <a:ext cx="3976889" cy="497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estratégicos y operativos de bienestar al aprendiz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7761319" y="2783258"/>
            <a:ext cx="3945945" cy="63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Expresión cultural y artística</a:t>
            </a:r>
            <a:endParaRPr b="0" sz="1867" u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7761319" y="3832677"/>
            <a:ext cx="4171441" cy="532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Reconocimiento a la excelencia 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4257951" y="3919984"/>
            <a:ext cx="2749093" cy="381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b="0" sz="1867" u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2974438" y="4609077"/>
            <a:ext cx="3223866" cy="106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Fomento de la actividad física, el deporte y la recreación 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7745074" y="4772788"/>
            <a:ext cx="3945945" cy="63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Reconocimiento a la excelencia elección de voceros(as) y suplentes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6901" y="2557671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2050647" y="2608284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091813" y="2649189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165" y="4659627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053147" y="4705983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2094313" y="4746888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7564" y="2534009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6821546" y="2580365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6862712" y="262127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512" y="3604432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6819494" y="3650788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860660" y="369169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512" y="4659824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6819494" y="4706180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6860660" y="4747085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2270" y="3609556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056252" y="3655912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097418" y="3696817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 u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35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34" name="Google Shape;634;p35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5" name="Google Shape;635;p35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6" name="Google Shape;636;p35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7" name="Google Shape;637;p35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8" name="Google Shape;638;p35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9" name="Google Shape;639;p35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0" name="Google Shape;640;p35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1" name="Google Shape;641;p35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2" name="Google Shape;642;p35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3" name="Google Shape;643;p35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44" name="Google Shape;644;p35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5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/>
          </a:p>
        </p:txBody>
      </p:sp>
      <p:sp>
        <p:nvSpPr>
          <p:cNvPr id="646" name="Google Shape;646;p35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OE2 - Reconocimiento a la excelencia</a:t>
            </a:r>
            <a:endParaRPr/>
          </a:p>
        </p:txBody>
      </p:sp>
      <p:pic>
        <p:nvPicPr>
          <p:cNvPr id="647" name="Google Shape;6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5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36"/>
          <p:cNvPicPr preferRelativeResize="0"/>
          <p:nvPr/>
        </p:nvPicPr>
        <p:blipFill rotWithShape="1">
          <a:blip r:embed="rId3">
            <a:alphaModFix/>
          </a:blip>
          <a:srcRect b="0" l="0" r="0" t="-178"/>
          <a:stretch/>
        </p:blipFill>
        <p:spPr>
          <a:xfrm>
            <a:off x="8076990" y="-118534"/>
            <a:ext cx="4128144" cy="70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36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55" name="Google Shape;655;p3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6" name="Google Shape;656;p3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7" name="Google Shape;657;p3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8" name="Google Shape;658;p3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9" name="Google Shape;659;p3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0" name="Google Shape;660;p3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1" name="Google Shape;661;p3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2" name="Google Shape;662;p3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3" name="Google Shape;663;p3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4" name="Google Shape;664;p3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65" name="Google Shape;665;p36"/>
          <p:cNvSpPr txBox="1"/>
          <p:nvPr/>
        </p:nvSpPr>
        <p:spPr>
          <a:xfrm>
            <a:off x="688048" y="198660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OE2 – Reconocimiento a la excelencia </a:t>
            </a:r>
            <a:endParaRPr/>
          </a:p>
        </p:txBody>
      </p:sp>
      <p:sp>
        <p:nvSpPr>
          <p:cNvPr id="666" name="Google Shape;666;p36"/>
          <p:cNvSpPr txBox="1"/>
          <p:nvPr/>
        </p:nvSpPr>
        <p:spPr>
          <a:xfrm>
            <a:off x="662537" y="583181"/>
            <a:ext cx="72525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</a:pPr>
            <a:r>
              <a:rPr i="1" lang="es-CO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Reconocimientos otorgados a los aprendices que se destaquen dentro de su proceso de formación, alianzas y convenios que estimulen la excelencia académica.</a:t>
            </a:r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6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6"/>
          <p:cNvSpPr/>
          <p:nvPr/>
        </p:nvSpPr>
        <p:spPr>
          <a:xfrm>
            <a:off x="876824" y="5073858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/>
          </a:p>
        </p:txBody>
      </p:sp>
      <p:pic>
        <p:nvPicPr>
          <p:cNvPr id="670" name="Google Shape;67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60979">
            <a:off x="10987534" y="5504649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36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672" name="Google Shape;67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4451" y="1725114"/>
            <a:ext cx="2639983" cy="1099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1.bp.blogspot.com/-4r0gA1e-ll4/XY4wuit_a2I/AAAAAAAAMKE/CkHzT2Q9EDkF-ad87r17hUhrI5eWJ1YTQCLcBGAsYHQ/s640/IMG_5969.jpg" id="673" name="Google Shape;673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9370" y="3211650"/>
            <a:ext cx="3621287" cy="241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650" y="3198398"/>
            <a:ext cx="3045554" cy="2449222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6"/>
          <p:cNvSpPr txBox="1"/>
          <p:nvPr/>
        </p:nvSpPr>
        <p:spPr>
          <a:xfrm>
            <a:off x="606311" y="5771449"/>
            <a:ext cx="2834232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SENA SOFT Bogotá 16 de Octubre 2020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3886578" y="5939283"/>
            <a:ext cx="341537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Reconocimiento Valores Ajedrez y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Tenis de mesa Sept 2019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37"/>
          <p:cNvPicPr preferRelativeResize="0"/>
          <p:nvPr/>
        </p:nvPicPr>
        <p:blipFill rotWithShape="1">
          <a:blip r:embed="rId3">
            <a:alphaModFix/>
          </a:blip>
          <a:srcRect b="0" l="0" r="0" t="-178"/>
          <a:stretch/>
        </p:blipFill>
        <p:spPr>
          <a:xfrm>
            <a:off x="8076990" y="-118534"/>
            <a:ext cx="4128144" cy="70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2" name="Google Shape;682;p3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83" name="Google Shape;683;p3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4" name="Google Shape;684;p3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5" name="Google Shape;685;p3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6" name="Google Shape;686;p3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7" name="Google Shape;687;p3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8" name="Google Shape;688;p3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9" name="Google Shape;689;p3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0" name="Google Shape;690;p3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1" name="Google Shape;691;p3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2" name="Google Shape;692;p3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93" name="Google Shape;693;p37"/>
          <p:cNvSpPr txBox="1"/>
          <p:nvPr/>
        </p:nvSpPr>
        <p:spPr>
          <a:xfrm>
            <a:off x="688048" y="198660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OE2 – Reconocimiento a la excelencia </a:t>
            </a:r>
            <a:endParaRPr/>
          </a:p>
        </p:txBody>
      </p:sp>
      <p:sp>
        <p:nvSpPr>
          <p:cNvPr id="694" name="Google Shape;694;p37"/>
          <p:cNvSpPr txBox="1"/>
          <p:nvPr/>
        </p:nvSpPr>
        <p:spPr>
          <a:xfrm>
            <a:off x="662537" y="583181"/>
            <a:ext cx="72525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</a:pPr>
            <a:r>
              <a:rPr i="1" lang="es-CO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Reconocimientos otorgados a los aprendices que se destaquen dentro de su proceso de formación, alianzas y convenios que estimulen la excelencia académica.</a:t>
            </a:r>
            <a:endParaRPr/>
          </a:p>
        </p:txBody>
      </p:sp>
      <p:pic>
        <p:nvPicPr>
          <p:cNvPr id="695" name="Google Shape;69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7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7"/>
          <p:cNvSpPr/>
          <p:nvPr/>
        </p:nvSpPr>
        <p:spPr>
          <a:xfrm>
            <a:off x="876824" y="5073858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/>
          </a:p>
        </p:txBody>
      </p:sp>
      <p:pic>
        <p:nvPicPr>
          <p:cNvPr id="698" name="Google Shape;69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60979">
            <a:off x="10987534" y="5504649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700" name="Google Shape;70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1636" y="1798699"/>
            <a:ext cx="2379666" cy="9690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orldskills.sena.edu.co/imagen/JPG-WS-2019/WORLD-SKILLS-KAZAN-2019-DELEGACION-OSCAR-FELIPE-GUERRERO.jpg" id="701" name="Google Shape;701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9011" y="3100922"/>
            <a:ext cx="2185250" cy="2710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orldskills.sena.edu.co/imagen/JPG-WS-2019/WORLD-SKILLS-KAZAN-2019-DELEGACION-DAVID-REYES.jpg" id="702" name="Google Shape;702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52313" y="3100922"/>
            <a:ext cx="2018399" cy="272007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7"/>
          <p:cNvSpPr/>
          <p:nvPr/>
        </p:nvSpPr>
        <p:spPr>
          <a:xfrm>
            <a:off x="1329011" y="5856744"/>
            <a:ext cx="470803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 Web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Oscar Felipe Guerrero Amado Brasil y Rusia 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3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710" name="Google Shape;710;p3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1" name="Google Shape;711;p3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2" name="Google Shape;712;p3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3" name="Google Shape;713;p3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4" name="Google Shape;714;p3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5" name="Google Shape;715;p3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6" name="Google Shape;716;p3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7" name="Google Shape;717;p3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8" name="Google Shape;718;p3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9" name="Google Shape;719;p3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20" name="Google Shape;720;p38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/>
          </a:p>
        </p:txBody>
      </p:sp>
      <p:sp>
        <p:nvSpPr>
          <p:cNvPr id="722" name="Google Shape;722;p38"/>
          <p:cNvSpPr/>
          <p:nvPr/>
        </p:nvSpPr>
        <p:spPr>
          <a:xfrm>
            <a:off x="5284366" y="3065291"/>
            <a:ext cx="6390799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OE2 – Reconocimiento a la excelencia de voceros (as)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y suplentes</a:t>
            </a:r>
            <a:endParaRPr/>
          </a:p>
        </p:txBody>
      </p:sp>
      <p:pic>
        <p:nvPicPr>
          <p:cNvPr id="723" name="Google Shape;7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242" y="2092444"/>
            <a:ext cx="796513" cy="79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511" y="1954556"/>
            <a:ext cx="6183647" cy="100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512" y="3113922"/>
            <a:ext cx="6183646" cy="106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2907" y="4377113"/>
            <a:ext cx="6142251" cy="1160087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9"/>
          <p:cNvSpPr txBox="1"/>
          <p:nvPr/>
        </p:nvSpPr>
        <p:spPr>
          <a:xfrm>
            <a:off x="4773477" y="2136870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/>
          </a:p>
        </p:txBody>
      </p:sp>
      <p:sp>
        <p:nvSpPr>
          <p:cNvPr id="734" name="Google Shape;734;p39"/>
          <p:cNvSpPr txBox="1"/>
          <p:nvPr/>
        </p:nvSpPr>
        <p:spPr>
          <a:xfrm>
            <a:off x="500649" y="2496506"/>
            <a:ext cx="4088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rgbClr val="FE5500"/>
                </a:solidFill>
                <a:latin typeface="Calibri"/>
                <a:ea typeface="Calibri"/>
                <a:cs typeface="Calibri"/>
                <a:sym typeface="Calibri"/>
              </a:rPr>
              <a:t>¿E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stá contemplado en el reglamento</a:t>
            </a:r>
            <a:r>
              <a:rPr b="1" lang="es-CO" sz="1800">
                <a:solidFill>
                  <a:srgbClr val="FE55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9"/>
          <p:cNvSpPr txBox="1"/>
          <p:nvPr/>
        </p:nvSpPr>
        <p:spPr>
          <a:xfrm>
            <a:off x="5697909" y="2048708"/>
            <a:ext cx="5790850" cy="86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Articulo 48. La elección se efectuará por la postulación democrática realizada por los integrantes del programa, a partir de la semana de Inducción, por un período mínimo de seis (6) meses en programas de formación titulada. Si el grupo lo conviene y la duración del programa lo permite podrá ser reelegido…</a:t>
            </a:r>
            <a:endParaRPr/>
          </a:p>
        </p:txBody>
      </p:sp>
      <p:grpSp>
        <p:nvGrpSpPr>
          <p:cNvPr id="736" name="Google Shape;736;p39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737" name="Google Shape;737;p39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38" name="Google Shape;738;p39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39" name="Google Shape;739;p39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0" name="Google Shape;740;p39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1" name="Google Shape;741;p39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2" name="Google Shape;742;p39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3" name="Google Shape;743;p39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4" name="Google Shape;744;p39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5" name="Google Shape;745;p39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6" name="Google Shape;746;p39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47" name="Google Shape;747;p39"/>
          <p:cNvSpPr txBox="1"/>
          <p:nvPr/>
        </p:nvSpPr>
        <p:spPr>
          <a:xfrm>
            <a:off x="493648" y="305721"/>
            <a:ext cx="7365758" cy="7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Work Sans"/>
              <a:buNone/>
            </a:pPr>
            <a:r>
              <a:rPr b="1" lang="es-CO" sz="2400">
                <a:solidFill>
                  <a:srgbClr val="ED7D31"/>
                </a:solidFill>
                <a:latin typeface="Work Sans"/>
                <a:ea typeface="Work Sans"/>
                <a:cs typeface="Work Sans"/>
                <a:sym typeface="Work Sans"/>
              </a:rPr>
              <a:t>OE2 – Reconocimiento a la excelencia elección de voceros(as) y suplentes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8" name="Google Shape;748;p39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749" name="Google Shape;749;p39"/>
          <p:cNvSpPr/>
          <p:nvPr/>
        </p:nvSpPr>
        <p:spPr>
          <a:xfrm>
            <a:off x="4548090" y="2093728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242" y="3267874"/>
            <a:ext cx="796513" cy="79080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9"/>
          <p:cNvSpPr txBox="1"/>
          <p:nvPr/>
        </p:nvSpPr>
        <p:spPr>
          <a:xfrm>
            <a:off x="4703137" y="3312300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/>
          </a:p>
        </p:txBody>
      </p:sp>
      <p:sp>
        <p:nvSpPr>
          <p:cNvPr id="752" name="Google Shape;752;p39"/>
          <p:cNvSpPr/>
          <p:nvPr/>
        </p:nvSpPr>
        <p:spPr>
          <a:xfrm>
            <a:off x="4548090" y="3269158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3" name="Google Shape;7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242" y="4485660"/>
            <a:ext cx="796513" cy="790803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39"/>
          <p:cNvSpPr txBox="1"/>
          <p:nvPr/>
        </p:nvSpPr>
        <p:spPr>
          <a:xfrm>
            <a:off x="4717205" y="4530086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/>
          </a:p>
        </p:txBody>
      </p:sp>
      <p:sp>
        <p:nvSpPr>
          <p:cNvPr id="755" name="Google Shape;755;p39"/>
          <p:cNvSpPr/>
          <p:nvPr/>
        </p:nvSpPr>
        <p:spPr>
          <a:xfrm>
            <a:off x="4548090" y="4486944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9"/>
          <p:cNvSpPr txBox="1"/>
          <p:nvPr/>
        </p:nvSpPr>
        <p:spPr>
          <a:xfrm>
            <a:off x="776352" y="3686893"/>
            <a:ext cx="4088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rgbClr val="FE5500"/>
                </a:solidFill>
                <a:latin typeface="Calibri"/>
                <a:ea typeface="Calibri"/>
                <a:cs typeface="Calibri"/>
                <a:sym typeface="Calibri"/>
              </a:rPr>
              <a:t>¿Q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uién podrá postularse y ejercer</a:t>
            </a:r>
            <a:r>
              <a:rPr b="1" lang="es-CO" sz="1800">
                <a:solidFill>
                  <a:srgbClr val="FE55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9"/>
          <p:cNvSpPr txBox="1"/>
          <p:nvPr/>
        </p:nvSpPr>
        <p:spPr>
          <a:xfrm>
            <a:off x="1159045" y="4877280"/>
            <a:ext cx="4088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rgbClr val="FE5500"/>
                </a:solidFill>
                <a:latin typeface="Calibri"/>
                <a:ea typeface="Calibri"/>
                <a:cs typeface="Calibri"/>
                <a:sym typeface="Calibri"/>
              </a:rPr>
              <a:t>¿C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ómo se efectúa la elección</a:t>
            </a:r>
            <a:r>
              <a:rPr b="1" lang="es-CO" sz="1800">
                <a:solidFill>
                  <a:srgbClr val="FE55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9"/>
          <p:cNvSpPr txBox="1"/>
          <p:nvPr/>
        </p:nvSpPr>
        <p:spPr>
          <a:xfrm>
            <a:off x="5820032" y="3154098"/>
            <a:ext cx="5595616" cy="100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50" lIns="26650" spcFirstLastPara="1" rIns="26650" wrap="square" tIns="2665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Artículo 37. El Aprendiz no puede tener llamados de atención escritos, condicionamiento de matricula, ni haber sido sancionado con cancelación de matricula en procesos de formación.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 encontrase matriculado y cursando su etapa lectiva en programas tecnológicos ofrecidos en las sedes y sub sedes de los Centros de Formación.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39"/>
          <p:cNvSpPr txBox="1"/>
          <p:nvPr/>
        </p:nvSpPr>
        <p:spPr>
          <a:xfrm>
            <a:off x="5804605" y="4508899"/>
            <a:ext cx="5696853" cy="90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650" lIns="26650" spcFirstLastPara="1" rIns="26650" wrap="square" tIns="266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1.Con acompañamiento del instructor en una sesión de formación, se hará una elección democrática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2.Los aprendices interesados en ser vocero y suplente se postularan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3.Los aprendices de la ficha realizaran la votación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lang="es-C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4.Los resultados se consignaran en el Acta de elección de Voceros y suplentes 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40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765" name="Google Shape;765;p4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6" name="Google Shape;766;p4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7" name="Google Shape;767;p4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8" name="Google Shape;768;p4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9" name="Google Shape;769;p4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70" name="Google Shape;770;p4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71" name="Google Shape;771;p4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72" name="Google Shape;772;p4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73" name="Google Shape;773;p4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74" name="Google Shape;774;p4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75" name="Google Shape;775;p40"/>
          <p:cNvSpPr txBox="1"/>
          <p:nvPr/>
        </p:nvSpPr>
        <p:spPr>
          <a:xfrm>
            <a:off x="662537" y="314062"/>
            <a:ext cx="543346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Formato elección de voceros(as) y suplentes</a:t>
            </a:r>
            <a:endParaRPr/>
          </a:p>
        </p:txBody>
      </p:sp>
      <p:sp>
        <p:nvSpPr>
          <p:cNvPr id="776" name="Google Shape;776;p40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7799" l="8253" r="59564" t="17952"/>
          <a:stretch/>
        </p:blipFill>
        <p:spPr>
          <a:xfrm>
            <a:off x="5949367" y="215901"/>
            <a:ext cx="4261433" cy="643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3" name="Google Shape;783;p4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784" name="Google Shape;784;p4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5" name="Google Shape;785;p4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6" name="Google Shape;786;p4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7" name="Google Shape;787;p4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8" name="Google Shape;788;p4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9" name="Google Shape;789;p4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90" name="Google Shape;790;p4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91" name="Google Shape;791;p4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92" name="Google Shape;792;p4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93" name="Google Shape;793;p4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94" name="Google Shape;794;p41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41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07</a:t>
            </a:r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5284366" y="3065291"/>
            <a:ext cx="6430556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OE2 – Reconocimiento a la excelencia Características de los voceros(as) y subvoceros(as)</a:t>
            </a:r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42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04" name="Google Shape;804;p42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5" name="Google Shape;805;p42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6" name="Google Shape;806;p42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7" name="Google Shape;807;p42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8" name="Google Shape;808;p42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9" name="Google Shape;809;p42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0" name="Google Shape;810;p42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1" name="Google Shape;811;p42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2" name="Google Shape;812;p42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3" name="Google Shape;813;p42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14" name="Google Shape;814;p42"/>
          <p:cNvSpPr txBox="1"/>
          <p:nvPr/>
        </p:nvSpPr>
        <p:spPr>
          <a:xfrm>
            <a:off x="500649" y="307056"/>
            <a:ext cx="8902458" cy="7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7400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FE7400"/>
                </a:solidFill>
                <a:latin typeface="Josefin Sans"/>
                <a:ea typeface="Josefin Sans"/>
                <a:cs typeface="Josefin Sans"/>
                <a:sym typeface="Josefin Sans"/>
              </a:rPr>
              <a:t>OE2 – Reconocimiento a la excelencia Características de los voceros(as) y subvoceros(as)</a:t>
            </a:r>
            <a:endParaRPr/>
          </a:p>
        </p:txBody>
      </p:sp>
      <p:pic>
        <p:nvPicPr>
          <p:cNvPr id="815" name="Google Shape;8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6812" y="1961638"/>
            <a:ext cx="4490830" cy="3971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" id="816" name="Google Shape;81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0944" y="2974865"/>
            <a:ext cx="715860" cy="715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" id="817" name="Google Shape;81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0464" y="2974865"/>
            <a:ext cx="715860" cy="715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" id="818" name="Google Shape;81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69118" y="4324662"/>
            <a:ext cx="713232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s" id="819" name="Google Shape;819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4981" y="3690725"/>
            <a:ext cx="715860" cy="71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170" y="1961638"/>
            <a:ext cx="1263668" cy="125460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2"/>
          <p:cNvSpPr txBox="1"/>
          <p:nvPr/>
        </p:nvSpPr>
        <p:spPr>
          <a:xfrm>
            <a:off x="918358" y="2176070"/>
            <a:ext cx="313164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</a:t>
            </a:r>
            <a:r>
              <a:rPr lang="es-CO"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ualidades: </a:t>
            </a:r>
            <a:endParaRPr sz="2400">
              <a:solidFill>
                <a:srgbClr val="757070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822" name="Google Shape;822;p42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823" name="Google Shape;823;p42"/>
          <p:cNvSpPr txBox="1"/>
          <p:nvPr/>
        </p:nvSpPr>
        <p:spPr>
          <a:xfrm>
            <a:off x="1388699" y="3136098"/>
            <a:ext cx="573223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 en Equipo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 de Decisiones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Habilidades Comunicativas (Empatía-Asertividad)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Espíritu de servicio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Propositiva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43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29" name="Google Shape;829;p4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0" name="Google Shape;830;p4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1" name="Google Shape;831;p4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2" name="Google Shape;832;p4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3" name="Google Shape;833;p4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4" name="Google Shape;834;p4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5" name="Google Shape;835;p4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6" name="Google Shape;836;p4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7" name="Google Shape;837;p4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8" name="Google Shape;838;p4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39" name="Google Shape;839;p43"/>
          <p:cNvSpPr txBox="1"/>
          <p:nvPr/>
        </p:nvSpPr>
        <p:spPr>
          <a:xfrm>
            <a:off x="500649" y="307056"/>
            <a:ext cx="8902458" cy="7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7400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FE7400"/>
                </a:solidFill>
                <a:latin typeface="Josefin Sans"/>
                <a:ea typeface="Josefin Sans"/>
                <a:cs typeface="Josefin Sans"/>
                <a:sym typeface="Josefin Sans"/>
              </a:rPr>
              <a:t>OE2 – Reconocimiento a la excelencia Características de los voceros(as) y subvoceros(as)</a:t>
            </a:r>
            <a:endParaRPr/>
          </a:p>
        </p:txBody>
      </p:sp>
      <p:pic>
        <p:nvPicPr>
          <p:cNvPr id="840" name="Google Shape;8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48" y="1976711"/>
            <a:ext cx="4490830" cy="3971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" id="841" name="Google Shape;84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1280" y="2989938"/>
            <a:ext cx="715860" cy="715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" id="842" name="Google Shape;84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0800" y="2989938"/>
            <a:ext cx="715860" cy="715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" id="843" name="Google Shape;84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5954" y="4339735"/>
            <a:ext cx="713232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s" id="844" name="Google Shape;84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5317" y="3705798"/>
            <a:ext cx="715860" cy="71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58812" y="1724793"/>
            <a:ext cx="1263668" cy="1254609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43"/>
          <p:cNvSpPr txBox="1"/>
          <p:nvPr/>
        </p:nvSpPr>
        <p:spPr>
          <a:xfrm>
            <a:off x="6057900" y="1939225"/>
            <a:ext cx="330710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</a:t>
            </a:r>
            <a:r>
              <a:rPr lang="es-CO"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esponsabilidades: </a:t>
            </a:r>
            <a:endParaRPr sz="2400">
              <a:solidFill>
                <a:srgbClr val="757070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847" name="Google Shape;847;p43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848" name="Google Shape;848;p43"/>
          <p:cNvSpPr txBox="1"/>
          <p:nvPr/>
        </p:nvSpPr>
        <p:spPr>
          <a:xfrm>
            <a:off x="6211492" y="3169320"/>
            <a:ext cx="5304941" cy="317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Actuar como canal de comunicación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Motivar la Comunidad educativa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Promover, el cumplimiento del Reglamento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Participar en la reunión de voceros una vez al mes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4" name="Google Shape;854;p4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55" name="Google Shape;855;p4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6" name="Google Shape;856;p4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7" name="Google Shape;857;p4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8" name="Google Shape;858;p4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9" name="Google Shape;859;p4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0" name="Google Shape;860;p4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1" name="Google Shape;861;p4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2" name="Google Shape;862;p4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3" name="Google Shape;863;p4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4" name="Google Shape;864;p4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65" name="Google Shape;865;p44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4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08</a:t>
            </a:r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OE2 – Apoyos socioeconómicos </a:t>
            </a:r>
            <a:endParaRPr/>
          </a:p>
        </p:txBody>
      </p:sp>
      <p:pic>
        <p:nvPicPr>
          <p:cNvPr id="868" name="Google Shape;8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1245263" y="846575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733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CONTENIDO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1374964" y="1590933"/>
            <a:ext cx="1698928" cy="60959"/>
          </a:xfrm>
          <a:prstGeom prst="rect">
            <a:avLst/>
          </a:prstGeom>
          <a:solidFill>
            <a:srgbClr val="F558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67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TABLA DE</a:t>
            </a:r>
            <a:endParaRPr/>
          </a:p>
        </p:txBody>
      </p:sp>
      <p:cxnSp>
        <p:nvCxnSpPr>
          <p:cNvPr id="151" name="Google Shape;151;p18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52" name="Google Shape;152;p1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53" name="Google Shape;153;p1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4" name="Google Shape;154;p1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5" name="Google Shape;155;p1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6" name="Google Shape;156;p1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7" name="Google Shape;157;p1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8" name="Google Shape;158;p1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9" name="Google Shape;159;p1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0" name="Google Shape;160;p1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1" name="Google Shape;161;p1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2" name="Google Shape;162;p1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2958203" y="3755048"/>
            <a:ext cx="3976889" cy="497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Apoyos socioeconómicos 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4257951" y="3919984"/>
            <a:ext cx="2749093" cy="381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b="0" sz="1867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6901" y="2557671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2050647" y="2608284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2091813" y="2649189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07</a:t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6862712" y="262127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2270" y="3609556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2056252" y="3655912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2097418" y="3696817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08</a:t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2872741" y="2670145"/>
            <a:ext cx="3945945" cy="772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lang="es-CO" sz="1867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Reconocimiento a la excelencia características de voceros(as) y subvoceros(as)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17" y="2392304"/>
            <a:ext cx="2080018" cy="305949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875" name="Google Shape;87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4723" y="3419130"/>
            <a:ext cx="3270148" cy="100584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876" name="Google Shape;876;p45"/>
          <p:cNvCxnSpPr>
            <a:stCxn id="877" idx="1"/>
            <a:endCxn id="874" idx="3"/>
          </p:cNvCxnSpPr>
          <p:nvPr/>
        </p:nvCxnSpPr>
        <p:spPr>
          <a:xfrm flipH="1">
            <a:off x="2669662" y="1917349"/>
            <a:ext cx="871200" cy="2004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8" name="Google Shape;878;p45"/>
          <p:cNvCxnSpPr>
            <a:stCxn id="879" idx="1"/>
            <a:endCxn id="874" idx="3"/>
          </p:cNvCxnSpPr>
          <p:nvPr/>
        </p:nvCxnSpPr>
        <p:spPr>
          <a:xfrm rot="10800000">
            <a:off x="2669510" y="3922154"/>
            <a:ext cx="885000" cy="2022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0" name="Google Shape;880;p45"/>
          <p:cNvCxnSpPr>
            <a:stCxn id="881" idx="1"/>
            <a:endCxn id="874" idx="3"/>
          </p:cNvCxnSpPr>
          <p:nvPr/>
        </p:nvCxnSpPr>
        <p:spPr>
          <a:xfrm rot="10800000">
            <a:off x="2669510" y="3922053"/>
            <a:ext cx="885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2" name="Google Shape;882;p45"/>
          <p:cNvCxnSpPr>
            <a:stCxn id="883" idx="1"/>
            <a:endCxn id="877" idx="3"/>
          </p:cNvCxnSpPr>
          <p:nvPr/>
        </p:nvCxnSpPr>
        <p:spPr>
          <a:xfrm rot="10800000">
            <a:off x="5017007" y="1917349"/>
            <a:ext cx="1129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4" name="Google Shape;884;p45"/>
          <p:cNvCxnSpPr>
            <a:stCxn id="875" idx="1"/>
            <a:endCxn id="881" idx="3"/>
          </p:cNvCxnSpPr>
          <p:nvPr/>
        </p:nvCxnSpPr>
        <p:spPr>
          <a:xfrm rot="10800000">
            <a:off x="5030523" y="3922052"/>
            <a:ext cx="11142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" name="Google Shape;885;p45"/>
          <p:cNvCxnSpPr>
            <a:stCxn id="886" idx="1"/>
            <a:endCxn id="879" idx="3"/>
          </p:cNvCxnSpPr>
          <p:nvPr/>
        </p:nvCxnSpPr>
        <p:spPr>
          <a:xfrm rot="10800000">
            <a:off x="5030523" y="5944153"/>
            <a:ext cx="11142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7" name="Google Shape;877;p45"/>
          <p:cNvSpPr/>
          <p:nvPr/>
        </p:nvSpPr>
        <p:spPr>
          <a:xfrm>
            <a:off x="3540862" y="1508885"/>
            <a:ext cx="1476126" cy="81692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5"/>
          <p:cNvSpPr/>
          <p:nvPr/>
        </p:nvSpPr>
        <p:spPr>
          <a:xfrm>
            <a:off x="3554510" y="3513589"/>
            <a:ext cx="1476126" cy="81692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5"/>
          <p:cNvSpPr/>
          <p:nvPr/>
        </p:nvSpPr>
        <p:spPr>
          <a:xfrm>
            <a:off x="3554510" y="5535690"/>
            <a:ext cx="1476126" cy="81692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5"/>
          <p:cNvSpPr/>
          <p:nvPr/>
        </p:nvSpPr>
        <p:spPr>
          <a:xfrm>
            <a:off x="6146807" y="1414427"/>
            <a:ext cx="3270148" cy="100584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45"/>
          <p:cNvSpPr/>
          <p:nvPr/>
        </p:nvSpPr>
        <p:spPr>
          <a:xfrm>
            <a:off x="6144723" y="5479766"/>
            <a:ext cx="3270148" cy="92877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7" name="Google Shape;88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7403" y="2521669"/>
            <a:ext cx="3658641" cy="34421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45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89" name="Google Shape;889;p45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0" name="Google Shape;890;p45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1" name="Google Shape;891;p45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2" name="Google Shape;892;p45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3" name="Google Shape;893;p45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4" name="Google Shape;894;p45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5" name="Google Shape;895;p45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6" name="Google Shape;896;p45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7" name="Google Shape;897;p45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8" name="Google Shape;898;p45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99" name="Google Shape;899;p45"/>
          <p:cNvSpPr txBox="1"/>
          <p:nvPr/>
        </p:nvSpPr>
        <p:spPr>
          <a:xfrm>
            <a:off x="330442" y="368820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OE2 – Apoyos socioeconómicos </a:t>
            </a:r>
            <a:endParaRPr b="1"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00" name="Google Shape;900;p45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901" name="Google Shape;901;p45"/>
          <p:cNvSpPr txBox="1"/>
          <p:nvPr/>
        </p:nvSpPr>
        <p:spPr>
          <a:xfrm>
            <a:off x="646141" y="2521669"/>
            <a:ext cx="2023394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s-C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Selección de los aprendices que cumplan con los requisitos del estudio socioeconómico  y cumplimiento de calidad.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1" lang="es-C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¡Importante tener  en cuenta que estos apoyos se generan por convocatorias!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5"/>
          <p:cNvSpPr txBox="1"/>
          <p:nvPr/>
        </p:nvSpPr>
        <p:spPr>
          <a:xfrm>
            <a:off x="3357235" y="1565647"/>
            <a:ext cx="1843381" cy="66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s-CO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Apoyos de Sostenimiento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5"/>
          <p:cNvSpPr txBox="1"/>
          <p:nvPr/>
        </p:nvSpPr>
        <p:spPr>
          <a:xfrm>
            <a:off x="3165658" y="3530986"/>
            <a:ext cx="22265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Nutricional y alimentación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5"/>
          <p:cNvSpPr txBox="1"/>
          <p:nvPr/>
        </p:nvSpPr>
        <p:spPr>
          <a:xfrm>
            <a:off x="3357235" y="5730899"/>
            <a:ext cx="17295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1" lang="es-CO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5"/>
          <p:cNvSpPr txBox="1"/>
          <p:nvPr/>
        </p:nvSpPr>
        <p:spPr>
          <a:xfrm>
            <a:off x="6147159" y="1438285"/>
            <a:ext cx="341403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Aprendices estratos 1 y 2, que se Prioricen durante las fases lectiva y productiva (proyecto productivo) de su proceso de formación.</a:t>
            </a:r>
            <a:endParaRPr/>
          </a:p>
        </p:txBody>
      </p:sp>
      <p:sp>
        <p:nvSpPr>
          <p:cNvPr id="906" name="Google Shape;906;p45"/>
          <p:cNvSpPr txBox="1"/>
          <p:nvPr/>
        </p:nvSpPr>
        <p:spPr>
          <a:xfrm>
            <a:off x="6164772" y="3465120"/>
            <a:ext cx="337881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C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Brindar bonos de mercado a los aprendices vulnerables para canasta familiar. NO aplican productos de aseo, NO licor entre otros.</a:t>
            </a:r>
            <a:endParaRPr/>
          </a:p>
        </p:txBody>
      </p:sp>
      <p:sp>
        <p:nvSpPr>
          <p:cNvPr id="907" name="Google Shape;907;p45"/>
          <p:cNvSpPr txBox="1"/>
          <p:nvPr/>
        </p:nvSpPr>
        <p:spPr>
          <a:xfrm>
            <a:off x="6127059" y="5482488"/>
            <a:ext cx="343413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el conjunto de actividades mediante las cuales los Aprendices seleccionados apoyan los procesos de formación a través de actividades complementarias.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700" y="4486850"/>
            <a:ext cx="863755" cy="85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892" y="3123328"/>
            <a:ext cx="863755" cy="85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80" y="1881013"/>
            <a:ext cx="863755" cy="85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4">
            <a:alphaModFix/>
          </a:blip>
          <a:srcRect b="0" l="0" r="0" t="-178"/>
          <a:stretch/>
        </p:blipFill>
        <p:spPr>
          <a:xfrm>
            <a:off x="8076990" y="-118534"/>
            <a:ext cx="4128144" cy="70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46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917" name="Google Shape;917;p4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18" name="Google Shape;918;p4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19" name="Google Shape;919;p4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20" name="Google Shape;920;p4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21" name="Google Shape;921;p4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22" name="Google Shape;922;p4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23" name="Google Shape;923;p4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24" name="Google Shape;924;p4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25" name="Google Shape;925;p4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26" name="Google Shape;926;p4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927" name="Google Shape;927;p46"/>
          <p:cNvSpPr txBox="1"/>
          <p:nvPr/>
        </p:nvSpPr>
        <p:spPr>
          <a:xfrm>
            <a:off x="662537" y="318398"/>
            <a:ext cx="72525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OE3 – Articulación con el procedimiento de ejecución de la formación profesional integral</a:t>
            </a:r>
            <a:endParaRPr/>
          </a:p>
        </p:txBody>
      </p:sp>
      <p:pic>
        <p:nvPicPr>
          <p:cNvPr id="928" name="Google Shape;92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46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46"/>
          <p:cNvSpPr/>
          <p:nvPr/>
        </p:nvSpPr>
        <p:spPr>
          <a:xfrm>
            <a:off x="798094" y="196123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820167" y="3224615"/>
            <a:ext cx="791750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/>
          </a:p>
        </p:txBody>
      </p:sp>
      <p:sp>
        <p:nvSpPr>
          <p:cNvPr id="932" name="Google Shape;932;p46"/>
          <p:cNvSpPr/>
          <p:nvPr/>
        </p:nvSpPr>
        <p:spPr>
          <a:xfrm>
            <a:off x="809117" y="1949786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46"/>
          <p:cNvSpPr/>
          <p:nvPr/>
        </p:nvSpPr>
        <p:spPr>
          <a:xfrm>
            <a:off x="821176" y="3195384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46"/>
          <p:cNvSpPr/>
          <p:nvPr/>
        </p:nvSpPr>
        <p:spPr>
          <a:xfrm>
            <a:off x="876251" y="458255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819594" y="4541976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46"/>
          <p:cNvSpPr txBox="1"/>
          <p:nvPr/>
        </p:nvSpPr>
        <p:spPr>
          <a:xfrm>
            <a:off x="1803612" y="2035976"/>
            <a:ext cx="53529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la cultura de Bienestar en los aprendices durante la ejecución de la formación profesional integral.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46"/>
          <p:cNvSpPr txBox="1"/>
          <p:nvPr/>
        </p:nvSpPr>
        <p:spPr>
          <a:xfrm>
            <a:off x="1877600" y="3259723"/>
            <a:ext cx="53529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inducciones para los aprendices de primer trimestre</a:t>
            </a:r>
            <a:endParaRPr/>
          </a:p>
        </p:txBody>
      </p:sp>
      <p:pic>
        <p:nvPicPr>
          <p:cNvPr id="938" name="Google Shape;938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660979">
            <a:off x="10987534" y="5504649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46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940" name="Google Shape;940;p46"/>
          <p:cNvSpPr txBox="1"/>
          <p:nvPr/>
        </p:nvSpPr>
        <p:spPr>
          <a:xfrm>
            <a:off x="1852134" y="4647310"/>
            <a:ext cx="53529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Acompañamiento encuesta caracterización sociodemográfica.</a:t>
            </a:r>
            <a:endParaRPr/>
          </a:p>
        </p:txBody>
      </p:sp>
      <p:pic>
        <p:nvPicPr>
          <p:cNvPr id="941" name="Google Shape;94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258" y="5719532"/>
            <a:ext cx="863755" cy="8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46"/>
          <p:cNvSpPr/>
          <p:nvPr/>
        </p:nvSpPr>
        <p:spPr>
          <a:xfrm>
            <a:off x="872809" y="581523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816152" y="5774658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46"/>
          <p:cNvSpPr txBox="1"/>
          <p:nvPr/>
        </p:nvSpPr>
        <p:spPr>
          <a:xfrm>
            <a:off x="1848692" y="5879992"/>
            <a:ext cx="53529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Escuela de p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32" y="0"/>
            <a:ext cx="12243263" cy="2303627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7"/>
          <p:cNvSpPr/>
          <p:nvPr/>
        </p:nvSpPr>
        <p:spPr>
          <a:xfrm>
            <a:off x="0" y="1"/>
            <a:ext cx="12211731" cy="230362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1" name="Google Shape;951;p47"/>
          <p:cNvGrpSpPr/>
          <p:nvPr/>
        </p:nvGrpSpPr>
        <p:grpSpPr>
          <a:xfrm>
            <a:off x="602803" y="823147"/>
            <a:ext cx="266743" cy="528011"/>
            <a:chOff x="141693" y="266421"/>
            <a:chExt cx="287374" cy="396008"/>
          </a:xfrm>
        </p:grpSpPr>
        <p:cxnSp>
          <p:nvCxnSpPr>
            <p:cNvPr id="952" name="Google Shape;952;p4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53" name="Google Shape;953;p4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54" name="Google Shape;954;p4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55" name="Google Shape;955;p4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56" name="Google Shape;956;p4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57" name="Google Shape;957;p4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58" name="Google Shape;958;p4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59" name="Google Shape;959;p4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60" name="Google Shape;960;p4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961" name="Google Shape;961;p4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962" name="Google Shape;962;p47"/>
          <p:cNvSpPr txBox="1"/>
          <p:nvPr/>
        </p:nvSpPr>
        <p:spPr>
          <a:xfrm>
            <a:off x="1098141" y="793561"/>
            <a:ext cx="71719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 nos gustaría saber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3" name="Google Shape;96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7"/>
          <p:cNvSpPr txBox="1"/>
          <p:nvPr/>
        </p:nvSpPr>
        <p:spPr>
          <a:xfrm>
            <a:off x="1601763" y="3429000"/>
            <a:ext cx="8721969" cy="2677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</a:pPr>
            <a:r>
              <a:rPr i="1" lang="es-CO" sz="24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"</a:t>
            </a:r>
            <a:r>
              <a:rPr i="1" lang="es-CO" sz="2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¿Cómo percibe la implementación de la resolución 1-01399 de 2021 (Plan de Bienestar al aprendiz) en su centro de formación y como mejoraría esta implementación conforme a cada uno de los objetivos operativos?, adicionalmente incluya qué aspectos positivos destaca.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8"/>
          <p:cNvSpPr/>
          <p:nvPr/>
        </p:nvSpPr>
        <p:spPr>
          <a:xfrm>
            <a:off x="1326493" y="4451044"/>
            <a:ext cx="1011033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¿Cuáles son las principales oportunidades de mejora que identifica?, para responder esta inquietud deben tener en cuenta todos los temas que abarcan a la comunidad educativa. </a:t>
            </a:r>
            <a:endParaRPr/>
          </a:p>
        </p:txBody>
      </p:sp>
      <p:sp>
        <p:nvSpPr>
          <p:cNvPr id="970" name="Google Shape;970;p48"/>
          <p:cNvSpPr/>
          <p:nvPr/>
        </p:nvSpPr>
        <p:spPr>
          <a:xfrm>
            <a:off x="1326493" y="3047828"/>
            <a:ext cx="6043298" cy="346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sz="4000">
              <a:solidFill>
                <a:srgbClr val="FA69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A691F"/>
              </a:buClr>
              <a:buSzPts val="4000"/>
              <a:buFont typeface="Arial"/>
              <a:buNone/>
            </a:pPr>
            <a:r>
              <a:rPr b="0" lang="es-CO" sz="4000">
                <a:solidFill>
                  <a:srgbClr val="FA691F"/>
                </a:solidFill>
                <a:latin typeface="Calibri"/>
                <a:ea typeface="Calibri"/>
                <a:cs typeface="Calibri"/>
                <a:sym typeface="Calibri"/>
              </a:rPr>
              <a:t>De acuerdo a lo anterior…</a:t>
            </a:r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3">
            <a:alphaModFix/>
          </a:blip>
          <a:srcRect b="0" l="0" r="-277" t="0"/>
          <a:stretch/>
        </p:blipFill>
        <p:spPr>
          <a:xfrm>
            <a:off x="-21265" y="-63795"/>
            <a:ext cx="12255795" cy="27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9"/>
          <p:cNvSpPr/>
          <p:nvPr/>
        </p:nvSpPr>
        <p:spPr>
          <a:xfrm>
            <a:off x="0" y="13252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8" name="Google Shape;9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376" y="811130"/>
            <a:ext cx="3061247" cy="3061247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9"/>
          <p:cNvSpPr txBox="1"/>
          <p:nvPr/>
        </p:nvSpPr>
        <p:spPr>
          <a:xfrm>
            <a:off x="3657600" y="3872377"/>
            <a:ext cx="633453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  R  A  C  I  A  S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1" name="Google Shape;181;p19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2" name="Google Shape;182;p19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3" name="Google Shape;183;p19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4" name="Google Shape;184;p19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5" name="Google Shape;185;p19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6" name="Google Shape;186;p19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7" name="Google Shape;187;p19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8" name="Google Shape;188;p19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9" name="Google Shape;189;p19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0" name="Google Shape;190;p19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91" name="Google Shape;191;p19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Resolución 1-01399/2021</a:t>
            </a:r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790" y="2297894"/>
            <a:ext cx="796513" cy="79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6060" y="2160006"/>
            <a:ext cx="5507107" cy="100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6061" y="3365955"/>
            <a:ext cx="5507106" cy="100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6059" y="4571904"/>
            <a:ext cx="5507107" cy="1000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5588025" y="2342320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744742" y="1513675"/>
            <a:ext cx="45251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FE55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ropósito del plan Nacional integral de bienestar al aprendiz: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874532" y="2599628"/>
            <a:ext cx="379185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Ofrecer a los aprendices oportunidades para el fortalecimiento de su desarrollo humano integral mediante programas, proyectos y actividades acompañamiento y reconocimiento de sus capacidades y talentos; que le permitan enfrentar con éxito las exigencias del mundo de la vida en el marco de la información y su incorporación al mundo del trabajo.</a:t>
            </a:r>
            <a:endParaRPr/>
          </a:p>
        </p:txBody>
      </p:sp>
      <p:grpSp>
        <p:nvGrpSpPr>
          <p:cNvPr id="207" name="Google Shape;207;p20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08" name="Google Shape;208;p2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9" name="Google Shape;209;p2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0" name="Google Shape;210;p2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1" name="Google Shape;211;p2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2" name="Google Shape;212;p2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3" name="Google Shape;213;p2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4" name="Google Shape;214;p2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5" name="Google Shape;215;p2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6" name="Google Shape;216;p2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7" name="Google Shape;217;p2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18" name="Google Shape;218;p20"/>
          <p:cNvSpPr txBox="1"/>
          <p:nvPr/>
        </p:nvSpPr>
        <p:spPr>
          <a:xfrm>
            <a:off x="211174" y="355568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RESOLUCIÓN 1-01399/2021</a:t>
            </a:r>
            <a:endParaRPr b="1"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5362638" y="2299178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790" y="3473324"/>
            <a:ext cx="796513" cy="79080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/>
        </p:nvSpPr>
        <p:spPr>
          <a:xfrm>
            <a:off x="5517685" y="3517750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5362638" y="3474608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790" y="4691110"/>
            <a:ext cx="796513" cy="7908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5531753" y="4735536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5362638" y="4692394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660862" y="2382121"/>
            <a:ext cx="36310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Crecimiento personal</a:t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6696945" y="3586655"/>
            <a:ext cx="36310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Disminuir deserción </a:t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6696945" y="4804441"/>
            <a:ext cx="46601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Aumentar el logro educativo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2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36" name="Google Shape;236;p2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7" name="Google Shape;237;p2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8" name="Google Shape;238;p2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9" name="Google Shape;239;p2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1" name="Google Shape;241;p2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2" name="Google Shape;242;p2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3" name="Google Shape;243;p2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4" name="Google Shape;244;p2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5" name="Google Shape;245;p2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46" name="Google Shape;246;p21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5271114" y="2954888"/>
            <a:ext cx="6032905" cy="1470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Objetivos estratégicos y operativos de bienestar al aprendiz</a:t>
            </a:r>
            <a:endParaRPr/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>
            <a:off x="5033682" y="2283288"/>
            <a:ext cx="1952568" cy="423617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484" y="1545919"/>
            <a:ext cx="217768" cy="497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484" y="1122512"/>
            <a:ext cx="2634430" cy="10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/>
          <p:nvPr/>
        </p:nvSpPr>
        <p:spPr>
          <a:xfrm>
            <a:off x="1486264" y="2283288"/>
            <a:ext cx="2082248" cy="423617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9902" y="1570256"/>
            <a:ext cx="217768" cy="497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902" y="1146849"/>
            <a:ext cx="2634430" cy="10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7549" y="1558384"/>
            <a:ext cx="217768" cy="497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7549" y="1134977"/>
            <a:ext cx="2499234" cy="10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/>
          <p:nvPr/>
        </p:nvSpPr>
        <p:spPr>
          <a:xfrm>
            <a:off x="8635280" y="2295753"/>
            <a:ext cx="1952568" cy="423617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22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65" name="Google Shape;265;p22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6" name="Google Shape;266;p22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7" name="Google Shape;267;p22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8" name="Google Shape;268;p22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9" name="Google Shape;269;p22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0" name="Google Shape;270;p22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1" name="Google Shape;271;p22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2" name="Google Shape;272;p22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3" name="Google Shape;273;p22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4" name="Google Shape;274;p22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75" name="Google Shape;275;p22"/>
          <p:cNvSpPr txBox="1"/>
          <p:nvPr/>
        </p:nvSpPr>
        <p:spPr>
          <a:xfrm>
            <a:off x="503884" y="316188"/>
            <a:ext cx="8958168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Josefin Sans"/>
              <a:buNone/>
            </a:pPr>
            <a:r>
              <a:rPr b="1" lang="es-CO" sz="2400">
                <a:solidFill>
                  <a:srgbClr val="ED7D31"/>
                </a:solidFill>
                <a:latin typeface="Josefin Sans"/>
                <a:ea typeface="Josefin Sans"/>
                <a:cs typeface="Josefin Sans"/>
                <a:sym typeface="Josefin Sans"/>
              </a:rPr>
              <a:t>Objetivos estratégicos y operativos de bienestar al aprendiz</a:t>
            </a:r>
            <a:endParaRPr b="1" sz="2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1438106" y="1221367"/>
            <a:ext cx="2270263" cy="92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s-CO" sz="105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1. </a:t>
            </a:r>
            <a:r>
              <a:rPr b="0" i="0" lang="es-CO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Implementar estrategias de acompañamiento para el desarrollo integral del aprendiz en su proceso formativo</a:t>
            </a:r>
            <a:endParaRPr sz="105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4878555" y="1221367"/>
            <a:ext cx="2366698" cy="96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s-CO" sz="105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2. Incentivar al aprendiz en su proceso de formación profesional integral mediante la implementación de un programa de estímulos que se materializa en los objetivos operativos descritos</a:t>
            </a:r>
            <a:endParaRPr/>
          </a:p>
        </p:txBody>
      </p:sp>
      <p:sp>
        <p:nvSpPr>
          <p:cNvPr id="279" name="Google Shape;279;p22"/>
          <p:cNvSpPr txBox="1"/>
          <p:nvPr/>
        </p:nvSpPr>
        <p:spPr>
          <a:xfrm>
            <a:off x="8572481" y="1254800"/>
            <a:ext cx="2270263" cy="823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3. </a:t>
            </a:r>
            <a:r>
              <a:rPr b="0" i="0" lang="es-CO" sz="105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Entregar con oportunidad y calidad los servicios de bienestar al aprendiz documentando procedimientos que soporten una operación ágil y flexible</a:t>
            </a:r>
            <a:endParaRPr sz="105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1470097" y="2418361"/>
            <a:ext cx="2182286" cy="3924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s-CO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Reconocer la cultura como creadora de identidad, generadora de inclusión y catalizadora de diversidad.</a:t>
            </a:r>
            <a:endParaRPr/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s-CO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Generar en las aprendices prácticas asociadas a la prevención de la enfermedad y promoción de la salud a través de la gestión con entidades competentes.</a:t>
            </a:r>
            <a:endParaRPr/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s-CO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habilidades blandas para la vida y el trabajo. 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s-CO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Reconocer la actividad física, para tener hábitos de vida saludable.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s-CO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Reconocer el arte como comunicación, expresión y transformación personal y social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5059330" y="2465014"/>
            <a:ext cx="1922648" cy="3564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escenarios de reconocimiento en ejes de liderazgo</a:t>
            </a:r>
            <a:endParaRPr/>
          </a:p>
          <a:p>
            <a:pPr indent="-171450" lvl="1" marL="171450" marR="0" rtl="0" algn="l">
              <a:lnSpc>
                <a:spcPct val="90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el desarrollo de monitorias como reconocimiento a la excelencia</a:t>
            </a:r>
            <a:endParaRPr/>
          </a:p>
          <a:p>
            <a:pPr indent="-171450" lvl="1" marL="171450" marR="0" rtl="0" algn="l">
              <a:lnSpc>
                <a:spcPct val="90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Asignar apoyos socioeconómicos para aprendices en situación de vulnerabilidad social e inseguridad económica como medio para promover su excelencia académica, humana y en línea con la misionalidad de la dirección de formación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8661190" y="2453142"/>
            <a:ext cx="1922648" cy="17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s-CO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Articular con las dependencias de Dirección General el Plan de Acción para Cumplimiento de propósitos, normas de convivencia y Reglamento del Aprendiz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32" y="0"/>
            <a:ext cx="12243263" cy="230362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/>
          <p:nvPr/>
        </p:nvSpPr>
        <p:spPr>
          <a:xfrm>
            <a:off x="0" y="1"/>
            <a:ext cx="12211731" cy="230362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23"/>
          <p:cNvGrpSpPr/>
          <p:nvPr/>
        </p:nvGrpSpPr>
        <p:grpSpPr>
          <a:xfrm>
            <a:off x="602803" y="823147"/>
            <a:ext cx="266743" cy="528011"/>
            <a:chOff x="141693" y="266421"/>
            <a:chExt cx="287374" cy="396008"/>
          </a:xfrm>
        </p:grpSpPr>
        <p:cxnSp>
          <p:nvCxnSpPr>
            <p:cNvPr id="290" name="Google Shape;290;p2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1" name="Google Shape;291;p2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2" name="Google Shape;292;p2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3" name="Google Shape;293;p2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4" name="Google Shape;294;p2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5" name="Google Shape;295;p2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6" name="Google Shape;296;p2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7" name="Google Shape;297;p2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8" name="Google Shape;298;p2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9" name="Google Shape;299;p2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00" name="Google Shape;300;p23"/>
          <p:cNvSpPr txBox="1"/>
          <p:nvPr/>
        </p:nvSpPr>
        <p:spPr>
          <a:xfrm>
            <a:off x="1098141" y="793561"/>
            <a:ext cx="811212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</a:pPr>
            <a:r>
              <a:rPr b="1" lang="es-CO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OE1 - </a:t>
            </a:r>
            <a:r>
              <a:rPr b="1" lang="es-CO" sz="3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Promoción de la salud, cuidado y prevención de la enfermedad</a:t>
            </a:r>
            <a:endParaRPr b="1" sz="2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01" name="Google Shape;30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3947" y="317020"/>
            <a:ext cx="928272" cy="8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7136" y="3002855"/>
            <a:ext cx="5613124" cy="100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7136" y="4208804"/>
            <a:ext cx="5613125" cy="100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7135" y="5414753"/>
            <a:ext cx="5613125" cy="100033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3"/>
          <p:cNvSpPr txBox="1"/>
          <p:nvPr/>
        </p:nvSpPr>
        <p:spPr>
          <a:xfrm>
            <a:off x="2869101" y="3185169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2643714" y="3142027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2798761" y="4360599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2643714" y="4317457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2812829" y="5578385"/>
            <a:ext cx="6493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2643714" y="5535243"/>
            <a:ext cx="782017" cy="747315"/>
          </a:xfrm>
          <a:prstGeom prst="rect">
            <a:avLst/>
          </a:prstGeom>
          <a:noFill/>
          <a:ln cap="flat" cmpd="sng" w="19050">
            <a:solidFill>
              <a:srgbClr val="FA691F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2527" y="3145296"/>
            <a:ext cx="728950" cy="7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3"/>
          <p:cNvSpPr txBox="1"/>
          <p:nvPr/>
        </p:nvSpPr>
        <p:spPr>
          <a:xfrm>
            <a:off x="2757147" y="3173286"/>
            <a:ext cx="5942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/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1381" y="4324987"/>
            <a:ext cx="728950" cy="7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 txBox="1"/>
          <p:nvPr/>
        </p:nvSpPr>
        <p:spPr>
          <a:xfrm>
            <a:off x="2699484" y="4353401"/>
            <a:ext cx="5942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 sz="4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15" name="Google Shape;31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6537" y="5552631"/>
            <a:ext cx="728950" cy="7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3"/>
          <p:cNvSpPr txBox="1"/>
          <p:nvPr/>
        </p:nvSpPr>
        <p:spPr>
          <a:xfrm>
            <a:off x="2737584" y="5578384"/>
            <a:ext cx="5942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 sz="4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3597135" y="3105593"/>
            <a:ext cx="561312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i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 acciones relacionadas con la promoción de la salud física, mental y del cuidado de los aprendices, así como de la prevención de la enfermedad.</a:t>
            </a:r>
            <a:endParaRPr i="1"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3619521" y="4353401"/>
            <a:ext cx="5613125" cy="85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i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Campañas de sensibilización, prevención de consumo de spa, sexualidad temprana y conductas de riesgo.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3727461" y="5732193"/>
            <a:ext cx="4403865" cy="682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i="1"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Socialización Póliza.</a:t>
            </a:r>
            <a:endParaRPr i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4"/>
          <p:cNvGrpSpPr/>
          <p:nvPr/>
        </p:nvGrpSpPr>
        <p:grpSpPr>
          <a:xfrm>
            <a:off x="2865973" y="1689567"/>
            <a:ext cx="5563745" cy="4516309"/>
            <a:chOff x="3322378" y="1728362"/>
            <a:chExt cx="5563745" cy="4516309"/>
          </a:xfrm>
        </p:grpSpPr>
        <p:grpSp>
          <p:nvGrpSpPr>
            <p:cNvPr id="325" name="Google Shape;325;p24"/>
            <p:cNvGrpSpPr/>
            <p:nvPr/>
          </p:nvGrpSpPr>
          <p:grpSpPr>
            <a:xfrm>
              <a:off x="3322378" y="1728362"/>
              <a:ext cx="5563745" cy="4516309"/>
              <a:chOff x="3322378" y="1472869"/>
              <a:chExt cx="5563745" cy="4516309"/>
            </a:xfrm>
          </p:grpSpPr>
          <p:grpSp>
            <p:nvGrpSpPr>
              <p:cNvPr id="326" name="Google Shape;326;p24"/>
              <p:cNvGrpSpPr/>
              <p:nvPr/>
            </p:nvGrpSpPr>
            <p:grpSpPr>
              <a:xfrm>
                <a:off x="3322378" y="1859925"/>
                <a:ext cx="5563745" cy="4129253"/>
                <a:chOff x="2358486" y="1378856"/>
                <a:chExt cx="4172809" cy="3096940"/>
              </a:xfrm>
            </p:grpSpPr>
            <p:grpSp>
              <p:nvGrpSpPr>
                <p:cNvPr id="327" name="Google Shape;327;p24"/>
                <p:cNvGrpSpPr/>
                <p:nvPr/>
              </p:nvGrpSpPr>
              <p:grpSpPr>
                <a:xfrm>
                  <a:off x="3037105" y="1542119"/>
                  <a:ext cx="2805412" cy="2775894"/>
                  <a:chOff x="4308506" y="1641506"/>
                  <a:chExt cx="3574990" cy="3574990"/>
                </a:xfrm>
              </p:grpSpPr>
              <p:sp>
                <p:nvSpPr>
                  <p:cNvPr id="328" name="Google Shape;328;p24"/>
                  <p:cNvSpPr/>
                  <p:nvPr/>
                </p:nvSpPr>
                <p:spPr>
                  <a:xfrm>
                    <a:off x="6273800" y="1641506"/>
                    <a:ext cx="960390" cy="636372"/>
                  </a:xfrm>
                  <a:custGeom>
                    <a:rect b="b" l="l" r="r" t="t"/>
                    <a:pathLst>
                      <a:path extrusionOk="0" h="636372" w="960390">
                        <a:moveTo>
                          <a:pt x="0" y="0"/>
                        </a:moveTo>
                        <a:lnTo>
                          <a:pt x="5880" y="297"/>
                        </a:lnTo>
                        <a:cubicBezTo>
                          <a:pt x="307841" y="30963"/>
                          <a:pt x="587694" y="136412"/>
                          <a:pt x="826626" y="297831"/>
                        </a:cubicBezTo>
                        <a:lnTo>
                          <a:pt x="960390" y="397858"/>
                        </a:lnTo>
                        <a:lnTo>
                          <a:pt x="721876" y="636372"/>
                        </a:lnTo>
                        <a:lnTo>
                          <a:pt x="639763" y="574969"/>
                        </a:lnTo>
                        <a:cubicBezTo>
                          <a:pt x="484178" y="469857"/>
                          <a:pt x="307276" y="393903"/>
                          <a:pt x="116897" y="354946"/>
                        </a:cubicBezTo>
                        <a:lnTo>
                          <a:pt x="0" y="3371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7575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>
                      <a:solidFill>
                        <a:srgbClr val="3F3F3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4"/>
                  <p:cNvSpPr/>
                  <p:nvPr/>
                </p:nvSpPr>
                <p:spPr>
                  <a:xfrm>
                    <a:off x="4957811" y="1641506"/>
                    <a:ext cx="960389" cy="636372"/>
                  </a:xfrm>
                  <a:custGeom>
                    <a:rect b="b" l="l" r="r" t="t"/>
                    <a:pathLst>
                      <a:path extrusionOk="0" h="636372" w="960389">
                        <a:moveTo>
                          <a:pt x="960389" y="0"/>
                        </a:moveTo>
                        <a:lnTo>
                          <a:pt x="960389" y="337105"/>
                        </a:lnTo>
                        <a:lnTo>
                          <a:pt x="843494" y="354946"/>
                        </a:lnTo>
                        <a:cubicBezTo>
                          <a:pt x="653116" y="393903"/>
                          <a:pt x="476214" y="469857"/>
                          <a:pt x="320628" y="574969"/>
                        </a:cubicBezTo>
                        <a:lnTo>
                          <a:pt x="238514" y="636372"/>
                        </a:lnTo>
                        <a:lnTo>
                          <a:pt x="0" y="397858"/>
                        </a:lnTo>
                        <a:lnTo>
                          <a:pt x="133765" y="297831"/>
                        </a:lnTo>
                        <a:cubicBezTo>
                          <a:pt x="372697" y="136412"/>
                          <a:pt x="652550" y="30963"/>
                          <a:pt x="954511" y="297"/>
                        </a:cubicBezTo>
                        <a:lnTo>
                          <a:pt x="960389" y="0"/>
                        </a:lnTo>
                        <a:close/>
                      </a:path>
                    </a:pathLst>
                  </a:custGeom>
                  <a:solidFill>
                    <a:srgbClr val="FF6C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>
                      <a:solidFill>
                        <a:srgbClr val="3F3F3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4"/>
                  <p:cNvSpPr/>
                  <p:nvPr/>
                </p:nvSpPr>
                <p:spPr>
                  <a:xfrm>
                    <a:off x="7247124" y="2290811"/>
                    <a:ext cx="636372" cy="960390"/>
                  </a:xfrm>
                  <a:custGeom>
                    <a:rect b="b" l="l" r="r" t="t"/>
                    <a:pathLst>
                      <a:path extrusionOk="0" h="960390" w="636372">
                        <a:moveTo>
                          <a:pt x="238514" y="0"/>
                        </a:moveTo>
                        <a:lnTo>
                          <a:pt x="338541" y="133765"/>
                        </a:lnTo>
                        <a:cubicBezTo>
                          <a:pt x="499961" y="372697"/>
                          <a:pt x="605409" y="652550"/>
                          <a:pt x="636075" y="954511"/>
                        </a:cubicBezTo>
                        <a:lnTo>
                          <a:pt x="636372" y="960390"/>
                        </a:lnTo>
                        <a:lnTo>
                          <a:pt x="299267" y="960390"/>
                        </a:lnTo>
                        <a:lnTo>
                          <a:pt x="281426" y="843494"/>
                        </a:lnTo>
                        <a:cubicBezTo>
                          <a:pt x="242469" y="653116"/>
                          <a:pt x="166515" y="476214"/>
                          <a:pt x="61403" y="320628"/>
                        </a:cubicBezTo>
                        <a:lnTo>
                          <a:pt x="0" y="238514"/>
                        </a:lnTo>
                        <a:lnTo>
                          <a:pt x="238514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12700">
                    <a:solidFill>
                      <a:srgbClr val="FF6C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>
                      <a:solidFill>
                        <a:srgbClr val="3F3F3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4"/>
                  <p:cNvSpPr/>
                  <p:nvPr/>
                </p:nvSpPr>
                <p:spPr>
                  <a:xfrm>
                    <a:off x="4308506" y="2290812"/>
                    <a:ext cx="636372" cy="960389"/>
                  </a:xfrm>
                  <a:custGeom>
                    <a:rect b="b" l="l" r="r" t="t"/>
                    <a:pathLst>
                      <a:path extrusionOk="0" h="960389" w="636372">
                        <a:moveTo>
                          <a:pt x="397858" y="0"/>
                        </a:moveTo>
                        <a:lnTo>
                          <a:pt x="636372" y="238514"/>
                        </a:lnTo>
                        <a:lnTo>
                          <a:pt x="574969" y="320627"/>
                        </a:lnTo>
                        <a:cubicBezTo>
                          <a:pt x="469858" y="476213"/>
                          <a:pt x="393903" y="653115"/>
                          <a:pt x="354946" y="843493"/>
                        </a:cubicBezTo>
                        <a:lnTo>
                          <a:pt x="337105" y="960389"/>
                        </a:lnTo>
                        <a:lnTo>
                          <a:pt x="0" y="960389"/>
                        </a:lnTo>
                        <a:lnTo>
                          <a:pt x="297" y="954510"/>
                        </a:lnTo>
                        <a:cubicBezTo>
                          <a:pt x="30963" y="652549"/>
                          <a:pt x="136412" y="372696"/>
                          <a:pt x="297831" y="133764"/>
                        </a:cubicBezTo>
                        <a:lnTo>
                          <a:pt x="39785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1270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>
                      <a:solidFill>
                        <a:srgbClr val="3F3F3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4"/>
                  <p:cNvSpPr/>
                  <p:nvPr/>
                </p:nvSpPr>
                <p:spPr>
                  <a:xfrm>
                    <a:off x="4308506" y="3606801"/>
                    <a:ext cx="636372" cy="960389"/>
                  </a:xfrm>
                  <a:custGeom>
                    <a:rect b="b" l="l" r="r" t="t"/>
                    <a:pathLst>
                      <a:path extrusionOk="0" h="960389" w="636372">
                        <a:moveTo>
                          <a:pt x="0" y="0"/>
                        </a:moveTo>
                        <a:lnTo>
                          <a:pt x="337105" y="0"/>
                        </a:lnTo>
                        <a:lnTo>
                          <a:pt x="354946" y="116896"/>
                        </a:lnTo>
                        <a:cubicBezTo>
                          <a:pt x="393903" y="307275"/>
                          <a:pt x="469858" y="484177"/>
                          <a:pt x="574969" y="639762"/>
                        </a:cubicBezTo>
                        <a:lnTo>
                          <a:pt x="636372" y="721875"/>
                        </a:lnTo>
                        <a:lnTo>
                          <a:pt x="397858" y="960389"/>
                        </a:lnTo>
                        <a:lnTo>
                          <a:pt x="297831" y="826625"/>
                        </a:lnTo>
                        <a:cubicBezTo>
                          <a:pt x="136412" y="587693"/>
                          <a:pt x="30963" y="307840"/>
                          <a:pt x="297" y="5879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12700">
                    <a:solidFill>
                      <a:srgbClr val="FF6C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>
                      <a:solidFill>
                        <a:srgbClr val="3F3F3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4"/>
                  <p:cNvSpPr/>
                  <p:nvPr/>
                </p:nvSpPr>
                <p:spPr>
                  <a:xfrm>
                    <a:off x="7247124" y="3606801"/>
                    <a:ext cx="636372" cy="960390"/>
                  </a:xfrm>
                  <a:custGeom>
                    <a:rect b="b" l="l" r="r" t="t"/>
                    <a:pathLst>
                      <a:path extrusionOk="0" h="960390" w="636372">
                        <a:moveTo>
                          <a:pt x="299267" y="0"/>
                        </a:moveTo>
                        <a:lnTo>
                          <a:pt x="636372" y="0"/>
                        </a:lnTo>
                        <a:lnTo>
                          <a:pt x="636075" y="5879"/>
                        </a:lnTo>
                        <a:cubicBezTo>
                          <a:pt x="605409" y="307840"/>
                          <a:pt x="499961" y="587693"/>
                          <a:pt x="338541" y="826625"/>
                        </a:cubicBezTo>
                        <a:lnTo>
                          <a:pt x="238514" y="960390"/>
                        </a:lnTo>
                        <a:lnTo>
                          <a:pt x="0" y="721876"/>
                        </a:lnTo>
                        <a:lnTo>
                          <a:pt x="61403" y="639762"/>
                        </a:lnTo>
                        <a:cubicBezTo>
                          <a:pt x="166515" y="484177"/>
                          <a:pt x="242469" y="307275"/>
                          <a:pt x="281426" y="116896"/>
                        </a:cubicBezTo>
                        <a:lnTo>
                          <a:pt x="2992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flat" cmpd="sng" w="1270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>
                      <a:solidFill>
                        <a:srgbClr val="3F3F3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334;p24"/>
                  <p:cNvSpPr/>
                  <p:nvPr/>
                </p:nvSpPr>
                <p:spPr>
                  <a:xfrm>
                    <a:off x="4957811" y="4580124"/>
                    <a:ext cx="960389" cy="636372"/>
                  </a:xfrm>
                  <a:custGeom>
                    <a:rect b="b" l="l" r="r" t="t"/>
                    <a:pathLst>
                      <a:path extrusionOk="0" h="636372" w="960389">
                        <a:moveTo>
                          <a:pt x="238514" y="0"/>
                        </a:moveTo>
                        <a:lnTo>
                          <a:pt x="320628" y="61403"/>
                        </a:lnTo>
                        <a:cubicBezTo>
                          <a:pt x="476214" y="166515"/>
                          <a:pt x="653116" y="242469"/>
                          <a:pt x="843494" y="281426"/>
                        </a:cubicBezTo>
                        <a:lnTo>
                          <a:pt x="960389" y="299267"/>
                        </a:lnTo>
                        <a:lnTo>
                          <a:pt x="960389" y="636372"/>
                        </a:lnTo>
                        <a:lnTo>
                          <a:pt x="954511" y="636075"/>
                        </a:lnTo>
                        <a:cubicBezTo>
                          <a:pt x="652550" y="605409"/>
                          <a:pt x="372697" y="499961"/>
                          <a:pt x="133765" y="338541"/>
                        </a:cubicBezTo>
                        <a:lnTo>
                          <a:pt x="0" y="238514"/>
                        </a:lnTo>
                        <a:lnTo>
                          <a:pt x="238514" y="0"/>
                        </a:lnTo>
                        <a:close/>
                      </a:path>
                    </a:pathLst>
                  </a:custGeom>
                  <a:solidFill>
                    <a:srgbClr val="57575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>
                      <a:solidFill>
                        <a:srgbClr val="3F3F3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" name="Google Shape;335;p24"/>
                  <p:cNvSpPr/>
                  <p:nvPr/>
                </p:nvSpPr>
                <p:spPr>
                  <a:xfrm>
                    <a:off x="6273800" y="4580124"/>
                    <a:ext cx="960390" cy="636372"/>
                  </a:xfrm>
                  <a:custGeom>
                    <a:rect b="b" l="l" r="r" t="t"/>
                    <a:pathLst>
                      <a:path extrusionOk="0" h="636372" w="960390">
                        <a:moveTo>
                          <a:pt x="721876" y="0"/>
                        </a:moveTo>
                        <a:lnTo>
                          <a:pt x="960390" y="238514"/>
                        </a:lnTo>
                        <a:lnTo>
                          <a:pt x="826626" y="338541"/>
                        </a:lnTo>
                        <a:cubicBezTo>
                          <a:pt x="587694" y="499961"/>
                          <a:pt x="307841" y="605409"/>
                          <a:pt x="5880" y="636075"/>
                        </a:cubicBezTo>
                        <a:lnTo>
                          <a:pt x="0" y="636372"/>
                        </a:lnTo>
                        <a:lnTo>
                          <a:pt x="0" y="299267"/>
                        </a:lnTo>
                        <a:lnTo>
                          <a:pt x="116897" y="281426"/>
                        </a:lnTo>
                        <a:cubicBezTo>
                          <a:pt x="307276" y="242469"/>
                          <a:pt x="484178" y="166515"/>
                          <a:pt x="639763" y="61403"/>
                        </a:cubicBezTo>
                        <a:lnTo>
                          <a:pt x="721876" y="0"/>
                        </a:lnTo>
                        <a:close/>
                      </a:path>
                    </a:pathLst>
                  </a:custGeom>
                  <a:solidFill>
                    <a:srgbClr val="FF6C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>
                      <a:solidFill>
                        <a:srgbClr val="3F3F3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6" name="Google Shape;336;p24"/>
                <p:cNvGrpSpPr/>
                <p:nvPr/>
              </p:nvGrpSpPr>
              <p:grpSpPr>
                <a:xfrm>
                  <a:off x="5143276" y="1378856"/>
                  <a:ext cx="1176372" cy="636372"/>
                  <a:chOff x="6995676" y="2094088"/>
                  <a:chExt cx="1176372" cy="636372"/>
                </a:xfrm>
              </p:grpSpPr>
              <p:cxnSp>
                <p:nvCxnSpPr>
                  <p:cNvPr id="337" name="Google Shape;337;p24"/>
                  <p:cNvCxnSpPr/>
                  <p:nvPr/>
                </p:nvCxnSpPr>
                <p:spPr>
                  <a:xfrm>
                    <a:off x="7632048" y="2094088"/>
                    <a:ext cx="5400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38" name="Google Shape;338;p24"/>
                  <p:cNvCxnSpPr/>
                  <p:nvPr/>
                </p:nvCxnSpPr>
                <p:spPr>
                  <a:xfrm flipH="1" rot="10800000">
                    <a:off x="6995676" y="2094088"/>
                    <a:ext cx="636372" cy="6363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339" name="Google Shape;339;p24"/>
                <p:cNvGrpSpPr/>
                <p:nvPr/>
              </p:nvGrpSpPr>
              <p:grpSpPr>
                <a:xfrm flipH="1" rot="10800000">
                  <a:off x="5354923" y="3642493"/>
                  <a:ext cx="1176372" cy="640080"/>
                  <a:chOff x="6995676" y="2094088"/>
                  <a:chExt cx="1176372" cy="636372"/>
                </a:xfrm>
              </p:grpSpPr>
              <p:cxnSp>
                <p:nvCxnSpPr>
                  <p:cNvPr id="340" name="Google Shape;340;p24"/>
                  <p:cNvCxnSpPr/>
                  <p:nvPr/>
                </p:nvCxnSpPr>
                <p:spPr>
                  <a:xfrm>
                    <a:off x="7632048" y="2094088"/>
                    <a:ext cx="5400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41" name="Google Shape;341;p24"/>
                  <p:cNvCxnSpPr/>
                  <p:nvPr/>
                </p:nvCxnSpPr>
                <p:spPr>
                  <a:xfrm flipH="1" rot="10800000">
                    <a:off x="6995676" y="2094088"/>
                    <a:ext cx="636372" cy="6363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342" name="Google Shape;342;p24"/>
                <p:cNvGrpSpPr/>
                <p:nvPr/>
              </p:nvGrpSpPr>
              <p:grpSpPr>
                <a:xfrm>
                  <a:off x="2358486" y="1588190"/>
                  <a:ext cx="1168455" cy="636372"/>
                  <a:chOff x="2007844" y="1783624"/>
                  <a:chExt cx="1168455" cy="636372"/>
                </a:xfrm>
              </p:grpSpPr>
              <p:cxnSp>
                <p:nvCxnSpPr>
                  <p:cNvPr id="343" name="Google Shape;343;p24"/>
                  <p:cNvCxnSpPr/>
                  <p:nvPr/>
                </p:nvCxnSpPr>
                <p:spPr>
                  <a:xfrm rot="10800000">
                    <a:off x="2007844" y="1791575"/>
                    <a:ext cx="5400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44" name="Google Shape;344;p24"/>
                  <p:cNvCxnSpPr/>
                  <p:nvPr/>
                </p:nvCxnSpPr>
                <p:spPr>
                  <a:xfrm rot="10800000">
                    <a:off x="2540816" y="1783624"/>
                    <a:ext cx="635483" cy="6363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345" name="Google Shape;345;p24"/>
                <p:cNvGrpSpPr/>
                <p:nvPr/>
              </p:nvGrpSpPr>
              <p:grpSpPr>
                <a:xfrm rot="10800000">
                  <a:off x="2567314" y="3835716"/>
                  <a:ext cx="1169818" cy="640080"/>
                  <a:chOff x="6995676" y="2094088"/>
                  <a:chExt cx="1171455" cy="636372"/>
                </a:xfrm>
              </p:grpSpPr>
              <p:cxnSp>
                <p:nvCxnSpPr>
                  <p:cNvPr id="346" name="Google Shape;346;p24"/>
                  <p:cNvCxnSpPr/>
                  <p:nvPr/>
                </p:nvCxnSpPr>
                <p:spPr>
                  <a:xfrm>
                    <a:off x="7626376" y="2094088"/>
                    <a:ext cx="540755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47" name="Google Shape;347;p24"/>
                  <p:cNvCxnSpPr/>
                  <p:nvPr/>
                </p:nvCxnSpPr>
                <p:spPr>
                  <a:xfrm flipH="1" rot="10800000">
                    <a:off x="6995676" y="2094088"/>
                    <a:ext cx="636372" cy="6363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575757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cxnSp>
              <p:nvCxnSpPr>
                <p:cNvPr id="348" name="Google Shape;348;p24"/>
                <p:cNvCxnSpPr/>
                <p:nvPr/>
              </p:nvCxnSpPr>
              <p:spPr>
                <a:xfrm>
                  <a:off x="5582193" y="2792009"/>
                  <a:ext cx="7200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6C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9" name="Google Shape;349;p24"/>
                <p:cNvCxnSpPr/>
                <p:nvPr/>
              </p:nvCxnSpPr>
              <p:spPr>
                <a:xfrm>
                  <a:off x="2572940" y="3071689"/>
                  <a:ext cx="7200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6C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350" name="Google Shape;350;p24"/>
              <p:cNvSpPr/>
              <p:nvPr/>
            </p:nvSpPr>
            <p:spPr>
              <a:xfrm>
                <a:off x="5536672" y="1472869"/>
                <a:ext cx="526296" cy="60474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1" name="Google Shape;351;p24"/>
            <p:cNvSpPr/>
            <p:nvPr/>
          </p:nvSpPr>
          <p:spPr>
            <a:xfrm>
              <a:off x="4705557" y="2777806"/>
              <a:ext cx="2799559" cy="27995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rotWithShape="0" algn="ctr" dir="5400000" dist="508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2" name="Google Shape;35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15393" y="3573244"/>
              <a:ext cx="1185236" cy="12991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2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54" name="Google Shape;354;p2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5" name="Google Shape;355;p2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6" name="Google Shape;356;p2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7" name="Google Shape;357;p2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8" name="Google Shape;358;p2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9" name="Google Shape;359;p2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0" name="Google Shape;360;p2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1" name="Google Shape;361;p2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2" name="Google Shape;362;p2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3" name="Google Shape;363;p2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F5580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64" name="Google Shape;364;p24"/>
          <p:cNvSpPr txBox="1"/>
          <p:nvPr/>
        </p:nvSpPr>
        <p:spPr>
          <a:xfrm>
            <a:off x="662537" y="359718"/>
            <a:ext cx="97006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FA691F"/>
                </a:solidFill>
                <a:latin typeface="Josefin Sans"/>
                <a:ea typeface="Josefin Sans"/>
                <a:cs typeface="Josefin Sans"/>
                <a:sym typeface="Josefin Sans"/>
              </a:rPr>
              <a:t>OE1 – consejería y orientación – construcción comunidad SENA </a:t>
            </a:r>
            <a:endParaRPr/>
          </a:p>
        </p:txBody>
      </p:sp>
      <p:sp>
        <p:nvSpPr>
          <p:cNvPr id="365" name="Google Shape;365;p24"/>
          <p:cNvSpPr txBox="1"/>
          <p:nvPr/>
        </p:nvSpPr>
        <p:spPr>
          <a:xfrm>
            <a:off x="743468" y="765453"/>
            <a:ext cx="83554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</a:pPr>
            <a:r>
              <a:rPr lang="es-CO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Acompañamiento individual y grupal de manera virtual para fortalecer competencias para la vida y el trabajo como: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66" name="Google Shape;366;p24"/>
          <p:cNvGrpSpPr/>
          <p:nvPr/>
        </p:nvGrpSpPr>
        <p:grpSpPr>
          <a:xfrm>
            <a:off x="2329446" y="1525881"/>
            <a:ext cx="6428918" cy="5042722"/>
            <a:chOff x="2899034" y="1664002"/>
            <a:chExt cx="6428918" cy="5042722"/>
          </a:xfrm>
        </p:grpSpPr>
        <p:grpSp>
          <p:nvGrpSpPr>
            <p:cNvPr id="367" name="Google Shape;367;p24"/>
            <p:cNvGrpSpPr/>
            <p:nvPr/>
          </p:nvGrpSpPr>
          <p:grpSpPr>
            <a:xfrm>
              <a:off x="8461875" y="1664002"/>
              <a:ext cx="848496" cy="848496"/>
              <a:chOff x="8461875" y="1664002"/>
              <a:chExt cx="848496" cy="848496"/>
            </a:xfrm>
          </p:grpSpPr>
          <p:sp>
            <p:nvSpPr>
              <p:cNvPr id="368" name="Google Shape;368;p24"/>
              <p:cNvSpPr/>
              <p:nvPr/>
            </p:nvSpPr>
            <p:spPr>
              <a:xfrm>
                <a:off x="8461875" y="1664002"/>
                <a:ext cx="848496" cy="84849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ctr" dir="5400000" dist="508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69" name="Google Shape;369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08484" y="1877366"/>
                <a:ext cx="390441" cy="5171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0" name="Google Shape;370;p24"/>
            <p:cNvGrpSpPr/>
            <p:nvPr/>
          </p:nvGrpSpPr>
          <p:grpSpPr>
            <a:xfrm>
              <a:off x="8461875" y="3574977"/>
              <a:ext cx="848496" cy="848496"/>
              <a:chOff x="8461875" y="3574977"/>
              <a:chExt cx="848496" cy="848496"/>
            </a:xfrm>
          </p:grpSpPr>
          <p:sp>
            <p:nvSpPr>
              <p:cNvPr id="371" name="Google Shape;371;p24"/>
              <p:cNvSpPr/>
              <p:nvPr/>
            </p:nvSpPr>
            <p:spPr>
              <a:xfrm>
                <a:off x="8461875" y="3574977"/>
                <a:ext cx="848496" cy="84849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ctr" dir="5400000" dist="508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2" name="Google Shape;372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634722" y="3827238"/>
                <a:ext cx="537965" cy="4949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24"/>
            <p:cNvGrpSpPr/>
            <p:nvPr/>
          </p:nvGrpSpPr>
          <p:grpSpPr>
            <a:xfrm>
              <a:off x="8479456" y="5540983"/>
              <a:ext cx="848496" cy="848496"/>
              <a:chOff x="8479456" y="5540983"/>
              <a:chExt cx="848496" cy="848496"/>
            </a:xfrm>
          </p:grpSpPr>
          <p:sp>
            <p:nvSpPr>
              <p:cNvPr id="374" name="Google Shape;374;p24"/>
              <p:cNvSpPr/>
              <p:nvPr/>
            </p:nvSpPr>
            <p:spPr>
              <a:xfrm>
                <a:off x="8479456" y="5540983"/>
                <a:ext cx="848496" cy="84849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ctr" dir="5400000" dist="508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5" name="Google Shape;375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687883" y="5773844"/>
                <a:ext cx="479008" cy="461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24"/>
            <p:cNvGrpSpPr/>
            <p:nvPr/>
          </p:nvGrpSpPr>
          <p:grpSpPr>
            <a:xfrm>
              <a:off x="2916615" y="5858228"/>
              <a:ext cx="848496" cy="848496"/>
              <a:chOff x="2916615" y="5858228"/>
              <a:chExt cx="848496" cy="848496"/>
            </a:xfrm>
          </p:grpSpPr>
          <p:sp>
            <p:nvSpPr>
              <p:cNvPr id="377" name="Google Shape;377;p24"/>
              <p:cNvSpPr/>
              <p:nvPr/>
            </p:nvSpPr>
            <p:spPr>
              <a:xfrm>
                <a:off x="2916615" y="5858228"/>
                <a:ext cx="848496" cy="84849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ctr" dir="5400000" dist="508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8" name="Google Shape;378;p2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148131" y="6004719"/>
                <a:ext cx="402849" cy="550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24"/>
            <p:cNvGrpSpPr/>
            <p:nvPr/>
          </p:nvGrpSpPr>
          <p:grpSpPr>
            <a:xfrm>
              <a:off x="2899034" y="1981247"/>
              <a:ext cx="848496" cy="848496"/>
              <a:chOff x="2899034" y="1981247"/>
              <a:chExt cx="848496" cy="848496"/>
            </a:xfrm>
          </p:grpSpPr>
          <p:sp>
            <p:nvSpPr>
              <p:cNvPr id="380" name="Google Shape;380;p24"/>
              <p:cNvSpPr/>
              <p:nvPr/>
            </p:nvSpPr>
            <p:spPr>
              <a:xfrm>
                <a:off x="2899034" y="1981247"/>
                <a:ext cx="848496" cy="84849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ctr" dir="5400000" dist="508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Imagen que contiene firmar, dibujo, señal, calle&#10;&#10;Descripción generada automáticamente" id="381" name="Google Shape;381;p2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023541" y="2106581"/>
                <a:ext cx="584776" cy="5847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24"/>
            <p:cNvGrpSpPr/>
            <p:nvPr/>
          </p:nvGrpSpPr>
          <p:grpSpPr>
            <a:xfrm>
              <a:off x="2899034" y="3892222"/>
              <a:ext cx="848496" cy="848496"/>
              <a:chOff x="2899034" y="3892222"/>
              <a:chExt cx="848496" cy="848496"/>
            </a:xfrm>
          </p:grpSpPr>
          <p:sp>
            <p:nvSpPr>
              <p:cNvPr id="383" name="Google Shape;383;p24"/>
              <p:cNvSpPr/>
              <p:nvPr/>
            </p:nvSpPr>
            <p:spPr>
              <a:xfrm>
                <a:off x="2899034" y="3892222"/>
                <a:ext cx="848496" cy="84849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ctr" dir="5400000" dist="508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84" name="Google Shape;384;p2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079214" y="4041215"/>
                <a:ext cx="411644" cy="593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85" name="Google Shape;385;p2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-199510" y="2057806"/>
            <a:ext cx="25260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Liderazgo</a:t>
            </a: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-248516" y="3960826"/>
            <a:ext cx="25260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Inteligencia emocional</a:t>
            </a:r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-187618" y="5945376"/>
            <a:ext cx="25260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Creatividad e innovación</a:t>
            </a:r>
            <a:endParaRPr b="1"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7435588" y="1669533"/>
            <a:ext cx="252601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Resiliencia y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resolución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 conflictos</a:t>
            </a:r>
            <a:endParaRPr b="1"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4"/>
          <p:cNvSpPr/>
          <p:nvPr/>
        </p:nvSpPr>
        <p:spPr>
          <a:xfrm>
            <a:off x="7435588" y="3686112"/>
            <a:ext cx="2526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Habilidades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comunicativas</a:t>
            </a:r>
            <a:endParaRPr b="1"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4"/>
          <p:cNvSpPr/>
          <p:nvPr/>
        </p:nvSpPr>
        <p:spPr>
          <a:xfrm>
            <a:off x="7470574" y="5656391"/>
            <a:ext cx="2526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Adaptación al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endParaRPr b="1"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10499421" y="4493857"/>
            <a:ext cx="1819579" cy="572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Habilidades Comunicativas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10562885" y="3209333"/>
            <a:ext cx="1819579" cy="572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Resiliencia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4"/>
          <p:cNvSpPr txBox="1"/>
          <p:nvPr/>
        </p:nvSpPr>
        <p:spPr>
          <a:xfrm>
            <a:off x="10562885" y="5918001"/>
            <a:ext cx="1819579" cy="572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 emocional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10527913" y="2045046"/>
            <a:ext cx="1819579" cy="572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Preparación vida laboral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